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svg" ContentType="image/svg+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autoAdjust="0"/>
    <p:restoredTop sz="94619" autoAdjust="0"/>
  </p:normalViewPr>
  <p:slideViewPr>
    <p:cSldViewPr>
      <p:cViewPr varScale="1">
        <p:scale>
          <a:sx n="73" d="100"/>
          <a:sy n="73" d="100"/>
        </p:scale>
        <p:origin x="680"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presProps" Target="presProps.xml"/><Relationship Id="rId36"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heme" Target="theme/theme1.xml"/><Relationship Id="rId38"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3/6/24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3/6/24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3/6/24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3/6/24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3/6/24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 Id="rId3" Type="http://schemas.openxmlformats.org/officeDocument/2006/relationships/image" Target="../media/image2.jpeg"/></Relationships>
</file>

<file path=ppt/slides/_rels/slide10.xml.rels><?xml version="1.0" encoding="UTF-8" standalone="yes"?>
<Relationships xmlns="http://schemas.openxmlformats.org/package/2006/relationships"><Relationship Id="rId20" Type="http://schemas.openxmlformats.org/officeDocument/2006/relationships/image" Target="../media/image43.png"/><Relationship Id="rId21" Type="http://schemas.openxmlformats.org/officeDocument/2006/relationships/image" Target="../media/image71.svg"/><Relationship Id="rId22" Type="http://schemas.openxmlformats.org/officeDocument/2006/relationships/image" Target="../media/image44.png"/><Relationship Id="rId23" Type="http://schemas.openxmlformats.org/officeDocument/2006/relationships/image" Target="../media/image73.svg"/><Relationship Id="rId24" Type="http://schemas.openxmlformats.org/officeDocument/2006/relationships/image" Target="../media/image45.png"/><Relationship Id="rId25" Type="http://schemas.openxmlformats.org/officeDocument/2006/relationships/image" Target="../media/image75.svg"/><Relationship Id="rId26" Type="http://schemas.openxmlformats.org/officeDocument/2006/relationships/image" Target="../media/image46.png"/><Relationship Id="rId27" Type="http://schemas.openxmlformats.org/officeDocument/2006/relationships/image" Target="../media/image77.svg"/><Relationship Id="rId28" Type="http://schemas.openxmlformats.org/officeDocument/2006/relationships/image" Target="../media/image47.png"/><Relationship Id="rId29" Type="http://schemas.openxmlformats.org/officeDocument/2006/relationships/image" Target="../media/image79.svg"/><Relationship Id="rId1" Type="http://schemas.openxmlformats.org/officeDocument/2006/relationships/slideLayout" Target="../slideLayouts/slideLayout7.xml"/><Relationship Id="rId2" Type="http://schemas.openxmlformats.org/officeDocument/2006/relationships/image" Target="../media/image34.png"/><Relationship Id="rId3" Type="http://schemas.openxmlformats.org/officeDocument/2006/relationships/image" Target="../media/image53.svg"/><Relationship Id="rId4" Type="http://schemas.openxmlformats.org/officeDocument/2006/relationships/image" Target="../media/image35.png"/><Relationship Id="rId5" Type="http://schemas.openxmlformats.org/officeDocument/2006/relationships/image" Target="../media/image55.svg"/><Relationship Id="rId30" Type="http://schemas.openxmlformats.org/officeDocument/2006/relationships/image" Target="../media/image48.png"/><Relationship Id="rId31" Type="http://schemas.openxmlformats.org/officeDocument/2006/relationships/image" Target="../media/image81.svg"/><Relationship Id="rId32" Type="http://schemas.openxmlformats.org/officeDocument/2006/relationships/image" Target="../media/image49.png"/><Relationship Id="rId9" Type="http://schemas.openxmlformats.org/officeDocument/2006/relationships/image" Target="../media/image59.svg"/><Relationship Id="rId6" Type="http://schemas.openxmlformats.org/officeDocument/2006/relationships/image" Target="../media/image36.png"/><Relationship Id="rId7" Type="http://schemas.openxmlformats.org/officeDocument/2006/relationships/image" Target="../media/image57.svg"/><Relationship Id="rId8" Type="http://schemas.openxmlformats.org/officeDocument/2006/relationships/image" Target="../media/image37.png"/><Relationship Id="rId33" Type="http://schemas.openxmlformats.org/officeDocument/2006/relationships/image" Target="../media/image83.svg"/><Relationship Id="rId34" Type="http://schemas.openxmlformats.org/officeDocument/2006/relationships/image" Target="../media/image50.png"/><Relationship Id="rId35" Type="http://schemas.openxmlformats.org/officeDocument/2006/relationships/image" Target="../media/image85.svg"/><Relationship Id="rId10" Type="http://schemas.openxmlformats.org/officeDocument/2006/relationships/image" Target="../media/image38.png"/><Relationship Id="rId11" Type="http://schemas.openxmlformats.org/officeDocument/2006/relationships/image" Target="../media/image61.svg"/><Relationship Id="rId12" Type="http://schemas.openxmlformats.org/officeDocument/2006/relationships/image" Target="../media/image39.png"/><Relationship Id="rId13" Type="http://schemas.openxmlformats.org/officeDocument/2006/relationships/image" Target="../media/image63.svg"/><Relationship Id="rId14" Type="http://schemas.openxmlformats.org/officeDocument/2006/relationships/image" Target="../media/image40.png"/><Relationship Id="rId15" Type="http://schemas.openxmlformats.org/officeDocument/2006/relationships/image" Target="../media/image65.svg"/><Relationship Id="rId16" Type="http://schemas.openxmlformats.org/officeDocument/2006/relationships/image" Target="../media/image41.png"/><Relationship Id="rId17" Type="http://schemas.openxmlformats.org/officeDocument/2006/relationships/image" Target="../media/image67.svg"/><Relationship Id="rId18" Type="http://schemas.openxmlformats.org/officeDocument/2006/relationships/image" Target="../media/image42.png"/><Relationship Id="rId19" Type="http://schemas.openxmlformats.org/officeDocument/2006/relationships/image" Target="../media/image69.sv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5.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6.jpeg"/><Relationship Id="rId3" Type="http://schemas.openxmlformats.org/officeDocument/2006/relationships/image" Target="../media/image57.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jpeg"/><Relationship Id="rId6" Type="http://schemas.openxmlformats.org/officeDocument/2006/relationships/image" Target="../media/image7.jpeg"/><Relationship Id="rId7" Type="http://schemas.openxmlformats.org/officeDocument/2006/relationships/image" Target="../media/image8.png"/><Relationship Id="rId8" Type="http://schemas.openxmlformats.org/officeDocument/2006/relationships/image" Target="../media/image9.png"/><Relationship Id="rId9" Type="http://schemas.openxmlformats.org/officeDocument/2006/relationships/image" Target="../media/image10.svg"/><Relationship Id="rId10" Type="http://schemas.openxmlformats.org/officeDocument/2006/relationships/image" Target="../media/image10.jpeg"/><Relationship Id="rId11" Type="http://schemas.openxmlformats.org/officeDocument/2006/relationships/hyperlink" Target="https://fr.comparis.ch/gesundheit/arzt/kanton-waadt/villeneuve-vd/institution/centre-medical-jocelyne-claire-sa/d3fbbb8e-c448-451c-8b4e-8aa969fc095a" TargetMode="External"/><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20.xml.rels><?xml version="1.0" encoding="UTF-8" standalone="yes"?>
<Relationships xmlns="http://schemas.openxmlformats.org/package/2006/relationships"><Relationship Id="rId20" Type="http://schemas.openxmlformats.org/officeDocument/2006/relationships/image" Target="../media/image28.png"/><Relationship Id="rId21" Type="http://schemas.openxmlformats.org/officeDocument/2006/relationships/image" Target="../media/image43.svg"/><Relationship Id="rId22" Type="http://schemas.openxmlformats.org/officeDocument/2006/relationships/image" Target="../media/image18.png"/><Relationship Id="rId23" Type="http://schemas.openxmlformats.org/officeDocument/2006/relationships/image" Target="../media/image23.svg"/><Relationship Id="rId24" Type="http://schemas.openxmlformats.org/officeDocument/2006/relationships/image" Target="../media/image29.png"/><Relationship Id="rId25" Type="http://schemas.openxmlformats.org/officeDocument/2006/relationships/image" Target="../media/image45.svg"/><Relationship Id="rId26" Type="http://schemas.openxmlformats.org/officeDocument/2006/relationships/image" Target="../media/image19.png"/><Relationship Id="rId27" Type="http://schemas.openxmlformats.org/officeDocument/2006/relationships/image" Target="../media/image25.svg"/><Relationship Id="rId28" Type="http://schemas.openxmlformats.org/officeDocument/2006/relationships/image" Target="../media/image30.png"/><Relationship Id="rId29" Type="http://schemas.openxmlformats.org/officeDocument/2006/relationships/image" Target="../media/image47.svg"/><Relationship Id="rId1" Type="http://schemas.openxmlformats.org/officeDocument/2006/relationships/slideLayout" Target="../slideLayouts/slideLayout7.xml"/><Relationship Id="rId2" Type="http://schemas.openxmlformats.org/officeDocument/2006/relationships/image" Target="../media/image22.png"/><Relationship Id="rId3" Type="http://schemas.openxmlformats.org/officeDocument/2006/relationships/image" Target="../media/image31.svg"/><Relationship Id="rId4" Type="http://schemas.openxmlformats.org/officeDocument/2006/relationships/image" Target="../media/image23.png"/><Relationship Id="rId5" Type="http://schemas.openxmlformats.org/officeDocument/2006/relationships/image" Target="../media/image33.svg"/><Relationship Id="rId30" Type="http://schemas.openxmlformats.org/officeDocument/2006/relationships/image" Target="../media/image31.png"/><Relationship Id="rId31" Type="http://schemas.openxmlformats.org/officeDocument/2006/relationships/image" Target="../media/image49.svg"/><Relationship Id="rId32" Type="http://schemas.openxmlformats.org/officeDocument/2006/relationships/image" Target="../media/image20.png"/><Relationship Id="rId9" Type="http://schemas.openxmlformats.org/officeDocument/2006/relationships/image" Target="../media/image17.svg"/><Relationship Id="rId6" Type="http://schemas.openxmlformats.org/officeDocument/2006/relationships/image" Target="../media/image24.png"/><Relationship Id="rId7" Type="http://schemas.openxmlformats.org/officeDocument/2006/relationships/image" Target="../media/image35.svg"/><Relationship Id="rId8" Type="http://schemas.openxmlformats.org/officeDocument/2006/relationships/image" Target="../media/image15.png"/><Relationship Id="rId33" Type="http://schemas.openxmlformats.org/officeDocument/2006/relationships/image" Target="../media/image27.svg"/><Relationship Id="rId34" Type="http://schemas.openxmlformats.org/officeDocument/2006/relationships/image" Target="../media/image21.png"/><Relationship Id="rId35" Type="http://schemas.openxmlformats.org/officeDocument/2006/relationships/image" Target="../media/image29.svg"/><Relationship Id="rId10" Type="http://schemas.openxmlformats.org/officeDocument/2006/relationships/image" Target="../media/image16.png"/><Relationship Id="rId11" Type="http://schemas.openxmlformats.org/officeDocument/2006/relationships/image" Target="../media/image19.svg"/><Relationship Id="rId12" Type="http://schemas.openxmlformats.org/officeDocument/2006/relationships/image" Target="../media/image25.png"/><Relationship Id="rId13" Type="http://schemas.openxmlformats.org/officeDocument/2006/relationships/image" Target="../media/image37.svg"/><Relationship Id="rId14" Type="http://schemas.openxmlformats.org/officeDocument/2006/relationships/image" Target="../media/image17.png"/><Relationship Id="rId15" Type="http://schemas.openxmlformats.org/officeDocument/2006/relationships/image" Target="../media/image21.svg"/><Relationship Id="rId16" Type="http://schemas.openxmlformats.org/officeDocument/2006/relationships/image" Target="../media/image26.png"/><Relationship Id="rId17" Type="http://schemas.openxmlformats.org/officeDocument/2006/relationships/image" Target="../media/image39.svg"/><Relationship Id="rId18" Type="http://schemas.openxmlformats.org/officeDocument/2006/relationships/image" Target="../media/image27.png"/><Relationship Id="rId19" Type="http://schemas.openxmlformats.org/officeDocument/2006/relationships/image" Target="../media/image41.sv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8.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jpeg"/><Relationship Id="rId3" Type="http://schemas.openxmlformats.org/officeDocument/2006/relationships/hyperlink" Target="https://fr.comparis.ch/gesundheit/arzt/kanton-waadt/villeneuve-vd/institution/centre-medical-jocelyne-claire-sa/d3fbbb8e-c448-451c-8b4e-8aa969fc095a"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jpeg"/><Relationship Id="rId5" Type="http://schemas.openxmlformats.org/officeDocument/2006/relationships/image" Target="../media/image14.png"/><Relationship Id="rId1" Type="http://schemas.openxmlformats.org/officeDocument/2006/relationships/slideLayout" Target="../slideLayouts/slideLayout7.xml"/><Relationship Id="rId2" Type="http://schemas.openxmlformats.org/officeDocument/2006/relationships/image" Target="../media/image11.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hyperlink" Target="mailto:conseil@excision.ch" TargetMode="External"/><Relationship Id="rId5" Type="http://schemas.openxmlformats.org/officeDocument/2006/relationships/hyperlink" Target="mailto:info@excision.ch" TargetMode="External"/><Relationship Id="rId6" Type="http://schemas.openxmlformats.org/officeDocument/2006/relationships/hyperlink" Target="mailto:dschwegler@caritas.ch" TargetMode="External"/><Relationship Id="rId1" Type="http://schemas.openxmlformats.org/officeDocument/2006/relationships/slideLayout" Target="../slideLayouts/slideLayout7.xml"/><Relationship Id="rId2" Type="http://schemas.openxmlformats.org/officeDocument/2006/relationships/image" Target="../media/image6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6.xml.rels><?xml version="1.0" encoding="UTF-8" standalone="yes"?>
<Relationships xmlns="http://schemas.openxmlformats.org/package/2006/relationships"><Relationship Id="rId11" Type="http://schemas.openxmlformats.org/officeDocument/2006/relationships/image" Target="../media/image25.svg"/><Relationship Id="rId12" Type="http://schemas.openxmlformats.org/officeDocument/2006/relationships/image" Target="../media/image20.png"/><Relationship Id="rId13" Type="http://schemas.openxmlformats.org/officeDocument/2006/relationships/image" Target="../media/image27.svg"/><Relationship Id="rId14" Type="http://schemas.openxmlformats.org/officeDocument/2006/relationships/image" Target="../media/image21.png"/><Relationship Id="rId15" Type="http://schemas.openxmlformats.org/officeDocument/2006/relationships/image" Target="../media/image29.svg"/><Relationship Id="rId1" Type="http://schemas.openxmlformats.org/officeDocument/2006/relationships/slideLayout" Target="../slideLayouts/slideLayout7.xml"/><Relationship Id="rId2" Type="http://schemas.openxmlformats.org/officeDocument/2006/relationships/image" Target="../media/image15.png"/><Relationship Id="rId3" Type="http://schemas.openxmlformats.org/officeDocument/2006/relationships/image" Target="../media/image17.svg"/><Relationship Id="rId4" Type="http://schemas.openxmlformats.org/officeDocument/2006/relationships/image" Target="../media/image16.png"/><Relationship Id="rId5" Type="http://schemas.openxmlformats.org/officeDocument/2006/relationships/image" Target="../media/image19.svg"/><Relationship Id="rId6" Type="http://schemas.openxmlformats.org/officeDocument/2006/relationships/image" Target="../media/image17.png"/><Relationship Id="rId7" Type="http://schemas.openxmlformats.org/officeDocument/2006/relationships/image" Target="../media/image21.svg"/><Relationship Id="rId8" Type="http://schemas.openxmlformats.org/officeDocument/2006/relationships/image" Target="../media/image18.png"/><Relationship Id="rId9" Type="http://schemas.openxmlformats.org/officeDocument/2006/relationships/image" Target="../media/image23.svg"/><Relationship Id="rId10" Type="http://schemas.openxmlformats.org/officeDocument/2006/relationships/image" Target="../media/image19.png"/></Relationships>
</file>

<file path=ppt/slides/_rels/slide7.xml.rels><?xml version="1.0" encoding="UTF-8" standalone="yes"?>
<Relationships xmlns="http://schemas.openxmlformats.org/package/2006/relationships"><Relationship Id="rId20" Type="http://schemas.openxmlformats.org/officeDocument/2006/relationships/image" Target="../media/image28.png"/><Relationship Id="rId21" Type="http://schemas.openxmlformats.org/officeDocument/2006/relationships/image" Target="../media/image43.svg"/><Relationship Id="rId22" Type="http://schemas.openxmlformats.org/officeDocument/2006/relationships/image" Target="../media/image18.png"/><Relationship Id="rId23" Type="http://schemas.openxmlformats.org/officeDocument/2006/relationships/image" Target="../media/image23.svg"/><Relationship Id="rId24" Type="http://schemas.openxmlformats.org/officeDocument/2006/relationships/image" Target="../media/image29.png"/><Relationship Id="rId25" Type="http://schemas.openxmlformats.org/officeDocument/2006/relationships/image" Target="../media/image45.svg"/><Relationship Id="rId26" Type="http://schemas.openxmlformats.org/officeDocument/2006/relationships/image" Target="../media/image19.png"/><Relationship Id="rId27" Type="http://schemas.openxmlformats.org/officeDocument/2006/relationships/image" Target="../media/image25.svg"/><Relationship Id="rId28" Type="http://schemas.openxmlformats.org/officeDocument/2006/relationships/image" Target="../media/image30.png"/><Relationship Id="rId29" Type="http://schemas.openxmlformats.org/officeDocument/2006/relationships/image" Target="../media/image47.svg"/><Relationship Id="rId1" Type="http://schemas.openxmlformats.org/officeDocument/2006/relationships/slideLayout" Target="../slideLayouts/slideLayout7.xml"/><Relationship Id="rId2" Type="http://schemas.openxmlformats.org/officeDocument/2006/relationships/image" Target="../media/image22.png"/><Relationship Id="rId3" Type="http://schemas.openxmlformats.org/officeDocument/2006/relationships/image" Target="../media/image31.svg"/><Relationship Id="rId4" Type="http://schemas.openxmlformats.org/officeDocument/2006/relationships/image" Target="../media/image23.png"/><Relationship Id="rId5" Type="http://schemas.openxmlformats.org/officeDocument/2006/relationships/image" Target="../media/image33.svg"/><Relationship Id="rId30" Type="http://schemas.openxmlformats.org/officeDocument/2006/relationships/image" Target="../media/image31.png"/><Relationship Id="rId31" Type="http://schemas.openxmlformats.org/officeDocument/2006/relationships/image" Target="../media/image49.svg"/><Relationship Id="rId32" Type="http://schemas.openxmlformats.org/officeDocument/2006/relationships/image" Target="../media/image20.png"/><Relationship Id="rId9" Type="http://schemas.openxmlformats.org/officeDocument/2006/relationships/image" Target="../media/image17.svg"/><Relationship Id="rId6" Type="http://schemas.openxmlformats.org/officeDocument/2006/relationships/image" Target="../media/image24.png"/><Relationship Id="rId7" Type="http://schemas.openxmlformats.org/officeDocument/2006/relationships/image" Target="../media/image35.svg"/><Relationship Id="rId8" Type="http://schemas.openxmlformats.org/officeDocument/2006/relationships/image" Target="../media/image15.png"/><Relationship Id="rId33" Type="http://schemas.openxmlformats.org/officeDocument/2006/relationships/image" Target="../media/image27.svg"/><Relationship Id="rId34" Type="http://schemas.openxmlformats.org/officeDocument/2006/relationships/image" Target="../media/image21.png"/><Relationship Id="rId35" Type="http://schemas.openxmlformats.org/officeDocument/2006/relationships/image" Target="../media/image29.svg"/><Relationship Id="rId10" Type="http://schemas.openxmlformats.org/officeDocument/2006/relationships/image" Target="../media/image16.png"/><Relationship Id="rId11" Type="http://schemas.openxmlformats.org/officeDocument/2006/relationships/image" Target="../media/image19.svg"/><Relationship Id="rId12" Type="http://schemas.openxmlformats.org/officeDocument/2006/relationships/image" Target="../media/image25.png"/><Relationship Id="rId13" Type="http://schemas.openxmlformats.org/officeDocument/2006/relationships/image" Target="../media/image37.svg"/><Relationship Id="rId14" Type="http://schemas.openxmlformats.org/officeDocument/2006/relationships/image" Target="../media/image17.png"/><Relationship Id="rId15" Type="http://schemas.openxmlformats.org/officeDocument/2006/relationships/image" Target="../media/image21.svg"/><Relationship Id="rId16" Type="http://schemas.openxmlformats.org/officeDocument/2006/relationships/image" Target="../media/image26.png"/><Relationship Id="rId17" Type="http://schemas.openxmlformats.org/officeDocument/2006/relationships/image" Target="../media/image39.svg"/><Relationship Id="rId18" Type="http://schemas.openxmlformats.org/officeDocument/2006/relationships/image" Target="../media/image27.png"/><Relationship Id="rId19" Type="http://schemas.openxmlformats.org/officeDocument/2006/relationships/image" Target="../media/image41.sv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grpSp>
        <p:nvGrpSpPr>
          <p:cNvPr id="3" name="Group 3"/>
          <p:cNvGrpSpPr/>
          <p:nvPr/>
        </p:nvGrpSpPr>
        <p:grpSpPr>
          <a:xfrm>
            <a:off x="1149789" y="0"/>
            <a:ext cx="7994211" cy="10532904"/>
            <a:chOff x="0" y="0"/>
            <a:chExt cx="2704214" cy="3562982"/>
          </a:xfrm>
        </p:grpSpPr>
        <p:sp>
          <p:nvSpPr>
            <p:cNvPr id="4" name="Freeform 4"/>
            <p:cNvSpPr/>
            <p:nvPr/>
          </p:nvSpPr>
          <p:spPr>
            <a:xfrm>
              <a:off x="0" y="0"/>
              <a:ext cx="2704214" cy="3562983"/>
            </a:xfrm>
            <a:custGeom>
              <a:avLst/>
              <a:gdLst/>
              <a:ahLst/>
              <a:cxnLst/>
              <a:rect l="l" t="t" r="r" b="b"/>
              <a:pathLst>
                <a:path w="2704214" h="3562983">
                  <a:moveTo>
                    <a:pt x="0" y="0"/>
                  </a:moveTo>
                  <a:lnTo>
                    <a:pt x="2704214" y="0"/>
                  </a:lnTo>
                  <a:lnTo>
                    <a:pt x="2704214" y="3562983"/>
                  </a:lnTo>
                  <a:lnTo>
                    <a:pt x="0" y="3562983"/>
                  </a:lnTo>
                  <a:close/>
                </a:path>
              </a:pathLst>
            </a:custGeom>
            <a:solidFill>
              <a:srgbClr val="FFFFFF"/>
            </a:solidFill>
          </p:spPr>
        </p:sp>
      </p:grpSp>
      <p:sp>
        <p:nvSpPr>
          <p:cNvPr id="5" name="Freeform 5"/>
          <p:cNvSpPr/>
          <p:nvPr/>
        </p:nvSpPr>
        <p:spPr>
          <a:xfrm>
            <a:off x="1229736" y="207065"/>
            <a:ext cx="7592140" cy="2275057"/>
          </a:xfrm>
          <a:custGeom>
            <a:avLst/>
            <a:gdLst/>
            <a:ahLst/>
            <a:cxnLst/>
            <a:rect l="l" t="t" r="r" b="b"/>
            <a:pathLst>
              <a:path w="7592140" h="2275057">
                <a:moveTo>
                  <a:pt x="0" y="0"/>
                </a:moveTo>
                <a:lnTo>
                  <a:pt x="7592139" y="0"/>
                </a:lnTo>
                <a:lnTo>
                  <a:pt x="7592139" y="2275057"/>
                </a:lnTo>
                <a:lnTo>
                  <a:pt x="0" y="2275057"/>
                </a:lnTo>
                <a:lnTo>
                  <a:pt x="0" y="0"/>
                </a:lnTo>
                <a:close/>
              </a:path>
            </a:pathLst>
          </a:custGeom>
          <a:blipFill>
            <a:blip r:embed="rId3"/>
            <a:stretch>
              <a:fillRect/>
            </a:stretch>
          </a:blipFill>
        </p:spPr>
      </p:sp>
      <p:grpSp>
        <p:nvGrpSpPr>
          <p:cNvPr id="6" name="Group 6"/>
          <p:cNvGrpSpPr/>
          <p:nvPr/>
        </p:nvGrpSpPr>
        <p:grpSpPr>
          <a:xfrm>
            <a:off x="1350825" y="4309780"/>
            <a:ext cx="7592140" cy="2359221"/>
            <a:chOff x="0" y="0"/>
            <a:chExt cx="10122853" cy="3145628"/>
          </a:xfrm>
        </p:grpSpPr>
        <p:sp>
          <p:nvSpPr>
            <p:cNvPr id="7" name="TextBox 7"/>
            <p:cNvSpPr txBox="1"/>
            <p:nvPr/>
          </p:nvSpPr>
          <p:spPr>
            <a:xfrm>
              <a:off x="0" y="532179"/>
              <a:ext cx="10122853" cy="2613449"/>
            </a:xfrm>
            <a:prstGeom prst="rect">
              <a:avLst/>
            </a:prstGeom>
          </p:spPr>
          <p:txBody>
            <a:bodyPr lIns="0" tIns="0" rIns="0" bIns="0" rtlCol="0" anchor="t">
              <a:spAutoFit/>
            </a:bodyPr>
            <a:lstStyle/>
            <a:p>
              <a:pPr algn="just">
                <a:lnSpc>
                  <a:spcPts val="3919"/>
                </a:lnSpc>
              </a:pPr>
              <a:r>
                <a:rPr lang="en-US" sz="2799" spc="55" dirty="0">
                  <a:solidFill>
                    <a:srgbClr val="3F7E44"/>
                  </a:solidFill>
                  <a:latin typeface="Open Sauce"/>
                </a:rPr>
                <a:t>Le rôle des ONG dans la promotion du développement durable et de l'égalité des genres, à travers la protection des langues maternelles. </a:t>
              </a:r>
            </a:p>
          </p:txBody>
        </p:sp>
        <p:sp>
          <p:nvSpPr>
            <p:cNvPr id="8" name="TextBox 8"/>
            <p:cNvSpPr txBox="1"/>
            <p:nvPr/>
          </p:nvSpPr>
          <p:spPr>
            <a:xfrm>
              <a:off x="0" y="-47625"/>
              <a:ext cx="10122853" cy="525145"/>
            </a:xfrm>
            <a:prstGeom prst="rect">
              <a:avLst/>
            </a:prstGeom>
          </p:spPr>
          <p:txBody>
            <a:bodyPr lIns="0" tIns="0" rIns="0" bIns="0" rtlCol="0" anchor="t">
              <a:spAutoFit/>
            </a:bodyPr>
            <a:lstStyle/>
            <a:p>
              <a:pPr>
                <a:lnSpc>
                  <a:spcPts val="3359"/>
                </a:lnSpc>
                <a:spcBef>
                  <a:spcPct val="0"/>
                </a:spcBef>
              </a:pPr>
              <a:r>
                <a:rPr lang="en-US" sz="2399">
                  <a:solidFill>
                    <a:srgbClr val="1A3B29"/>
                  </a:solidFill>
                  <a:latin typeface="Open Sauce Bold"/>
                </a:rPr>
                <a:t>Thème du webinaire </a:t>
              </a:r>
            </a:p>
          </p:txBody>
        </p:sp>
      </p:grpSp>
      <p:sp>
        <p:nvSpPr>
          <p:cNvPr id="9" name="TextBox 9"/>
          <p:cNvSpPr txBox="1"/>
          <p:nvPr/>
        </p:nvSpPr>
        <p:spPr>
          <a:xfrm>
            <a:off x="1350825" y="8459574"/>
            <a:ext cx="2189114" cy="549910"/>
          </a:xfrm>
          <a:prstGeom prst="rect">
            <a:avLst/>
          </a:prstGeom>
        </p:spPr>
        <p:txBody>
          <a:bodyPr lIns="0" tIns="0" rIns="0" bIns="0" rtlCol="0" anchor="t">
            <a:spAutoFit/>
          </a:bodyPr>
          <a:lstStyle/>
          <a:p>
            <a:pPr>
              <a:lnSpc>
                <a:spcPts val="2239"/>
              </a:lnSpc>
            </a:pPr>
            <a:r>
              <a:rPr lang="en-US" sz="1599" spc="31">
                <a:solidFill>
                  <a:srgbClr val="3F7E44"/>
                </a:solidFill>
                <a:latin typeface="Open Sauce"/>
              </a:rPr>
              <a:t>Présenté par </a:t>
            </a:r>
          </a:p>
          <a:p>
            <a:pPr marL="0" lvl="0" indent="0">
              <a:lnSpc>
                <a:spcPts val="2239"/>
              </a:lnSpc>
              <a:spcBef>
                <a:spcPct val="0"/>
              </a:spcBef>
            </a:pPr>
            <a:r>
              <a:rPr lang="en-US" sz="1599" spc="31">
                <a:solidFill>
                  <a:srgbClr val="3F7E44"/>
                </a:solidFill>
                <a:latin typeface="Open Sauce"/>
              </a:rPr>
              <a:t>OYONO Ernest Brice</a:t>
            </a:r>
          </a:p>
        </p:txBody>
      </p:sp>
      <p:sp>
        <p:nvSpPr>
          <p:cNvPr id="10" name="TextBox 10"/>
          <p:cNvSpPr txBox="1"/>
          <p:nvPr/>
        </p:nvSpPr>
        <p:spPr>
          <a:xfrm>
            <a:off x="6632761" y="8459066"/>
            <a:ext cx="2189114" cy="550418"/>
          </a:xfrm>
          <a:prstGeom prst="rect">
            <a:avLst/>
          </a:prstGeom>
        </p:spPr>
        <p:txBody>
          <a:bodyPr lIns="0" tIns="0" rIns="0" bIns="0" rtlCol="0" anchor="t">
            <a:spAutoFit/>
          </a:bodyPr>
          <a:lstStyle/>
          <a:p>
            <a:pPr>
              <a:lnSpc>
                <a:spcPts val="2211"/>
              </a:lnSpc>
            </a:pPr>
            <a:r>
              <a:rPr lang="en-US" sz="1579" spc="31" dirty="0">
                <a:solidFill>
                  <a:srgbClr val="3F7E44"/>
                </a:solidFill>
                <a:latin typeface="Open Sauce"/>
              </a:rPr>
              <a:t>Date:</a:t>
            </a:r>
          </a:p>
          <a:p>
            <a:pPr marL="0" lvl="0" indent="0">
              <a:lnSpc>
                <a:spcPts val="2211"/>
              </a:lnSpc>
              <a:spcBef>
                <a:spcPct val="0"/>
              </a:spcBef>
            </a:pPr>
            <a:r>
              <a:rPr lang="en-US" sz="1579" spc="31" dirty="0">
                <a:solidFill>
                  <a:srgbClr val="3F7E44"/>
                </a:solidFill>
                <a:latin typeface="Open Sauce"/>
              </a:rPr>
              <a:t>27 février 2024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44000" y="4485240"/>
            <a:ext cx="1218978" cy="1218978"/>
            <a:chOff x="0" y="0"/>
            <a:chExt cx="1625303" cy="1625303"/>
          </a:xfrm>
        </p:grpSpPr>
        <p:grpSp>
          <p:nvGrpSpPr>
            <p:cNvPr id="3" name="Group 3"/>
            <p:cNvGrpSpPr/>
            <p:nvPr/>
          </p:nvGrpSpPr>
          <p:grpSpPr>
            <a:xfrm>
              <a:off x="0" y="0"/>
              <a:ext cx="1625303" cy="1625303"/>
              <a:chOff x="0" y="0"/>
              <a:chExt cx="6350000" cy="6350000"/>
            </a:xfrm>
          </p:grpSpPr>
          <p:sp>
            <p:nvSpPr>
              <p:cNvPr id="4" name="Freeform 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6BDE2"/>
              </a:solidFill>
            </p:spPr>
          </p:sp>
        </p:grpSp>
        <p:sp>
          <p:nvSpPr>
            <p:cNvPr id="5" name="Freeform 5"/>
            <p:cNvSpPr/>
            <p:nvPr/>
          </p:nvSpPr>
          <p:spPr>
            <a:xfrm>
              <a:off x="506536" y="394876"/>
              <a:ext cx="612232" cy="835552"/>
            </a:xfrm>
            <a:custGeom>
              <a:avLst/>
              <a:gdLst/>
              <a:ahLst/>
              <a:cxnLst/>
              <a:rect l="l" t="t" r="r" b="b"/>
              <a:pathLst>
                <a:path w="612232" h="835552">
                  <a:moveTo>
                    <a:pt x="0" y="0"/>
                  </a:moveTo>
                  <a:lnTo>
                    <a:pt x="612232" y="0"/>
                  </a:lnTo>
                  <a:lnTo>
                    <a:pt x="612232" y="835552"/>
                  </a:lnTo>
                  <a:lnTo>
                    <a:pt x="0" y="83555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grpSp>
        <p:nvGrpSpPr>
          <p:cNvPr id="6" name="Group 6"/>
          <p:cNvGrpSpPr/>
          <p:nvPr/>
        </p:nvGrpSpPr>
        <p:grpSpPr>
          <a:xfrm>
            <a:off x="10718867" y="4485240"/>
            <a:ext cx="1218978" cy="1218978"/>
            <a:chOff x="0" y="0"/>
            <a:chExt cx="1625303" cy="1625303"/>
          </a:xfrm>
        </p:grpSpPr>
        <p:grpSp>
          <p:nvGrpSpPr>
            <p:cNvPr id="7" name="Group 7"/>
            <p:cNvGrpSpPr/>
            <p:nvPr/>
          </p:nvGrpSpPr>
          <p:grpSpPr>
            <a:xfrm>
              <a:off x="0" y="0"/>
              <a:ext cx="1625303" cy="1625303"/>
              <a:chOff x="0" y="0"/>
              <a:chExt cx="6350000" cy="6350000"/>
            </a:xfrm>
          </p:grpSpPr>
          <p:sp>
            <p:nvSpPr>
              <p:cNvPr id="8" name="Freeform 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CC30B"/>
              </a:solidFill>
            </p:spPr>
          </p:sp>
        </p:grpSp>
        <p:sp>
          <p:nvSpPr>
            <p:cNvPr id="9" name="Freeform 9"/>
            <p:cNvSpPr/>
            <p:nvPr/>
          </p:nvSpPr>
          <p:spPr>
            <a:xfrm>
              <a:off x="289175" y="289175"/>
              <a:ext cx="1046953" cy="1046953"/>
            </a:xfrm>
            <a:custGeom>
              <a:avLst/>
              <a:gdLst/>
              <a:ahLst/>
              <a:cxnLst/>
              <a:rect l="l" t="t" r="r" b="b"/>
              <a:pathLst>
                <a:path w="1046953" h="1046953">
                  <a:moveTo>
                    <a:pt x="0" y="0"/>
                  </a:moveTo>
                  <a:lnTo>
                    <a:pt x="1046953" y="0"/>
                  </a:lnTo>
                  <a:lnTo>
                    <a:pt x="1046953" y="1046953"/>
                  </a:lnTo>
                  <a:lnTo>
                    <a:pt x="0" y="104695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grpSp>
        <p:nvGrpSpPr>
          <p:cNvPr id="10" name="Group 10"/>
          <p:cNvGrpSpPr/>
          <p:nvPr/>
        </p:nvGrpSpPr>
        <p:grpSpPr>
          <a:xfrm>
            <a:off x="12204878" y="4485240"/>
            <a:ext cx="1218978" cy="1218978"/>
            <a:chOff x="0" y="0"/>
            <a:chExt cx="1625303" cy="1625303"/>
          </a:xfrm>
        </p:grpSpPr>
        <p:grpSp>
          <p:nvGrpSpPr>
            <p:cNvPr id="11" name="Group 11"/>
            <p:cNvGrpSpPr/>
            <p:nvPr/>
          </p:nvGrpSpPr>
          <p:grpSpPr>
            <a:xfrm>
              <a:off x="0" y="0"/>
              <a:ext cx="1625303" cy="1625303"/>
              <a:chOff x="0" y="0"/>
              <a:chExt cx="6350000" cy="6350000"/>
            </a:xfrm>
          </p:grpSpPr>
          <p:sp>
            <p:nvSpPr>
              <p:cNvPr id="12" name="Freeform 1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A21942"/>
              </a:solidFill>
            </p:spPr>
          </p:sp>
        </p:grpSp>
        <p:sp>
          <p:nvSpPr>
            <p:cNvPr id="13" name="Freeform 13"/>
            <p:cNvSpPr/>
            <p:nvPr/>
          </p:nvSpPr>
          <p:spPr>
            <a:xfrm>
              <a:off x="434186" y="392144"/>
              <a:ext cx="756931" cy="805245"/>
            </a:xfrm>
            <a:custGeom>
              <a:avLst/>
              <a:gdLst/>
              <a:ahLst/>
              <a:cxnLst/>
              <a:rect l="l" t="t" r="r" b="b"/>
              <a:pathLst>
                <a:path w="756931" h="805245">
                  <a:moveTo>
                    <a:pt x="0" y="0"/>
                  </a:moveTo>
                  <a:lnTo>
                    <a:pt x="756931" y="0"/>
                  </a:lnTo>
                  <a:lnTo>
                    <a:pt x="756931" y="805245"/>
                  </a:lnTo>
                  <a:lnTo>
                    <a:pt x="0" y="80524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grpSp>
        <p:nvGrpSpPr>
          <p:cNvPr id="14" name="Group 14"/>
          <p:cNvGrpSpPr/>
          <p:nvPr/>
        </p:nvGrpSpPr>
        <p:grpSpPr>
          <a:xfrm>
            <a:off x="13785607" y="4485240"/>
            <a:ext cx="1218978" cy="1218978"/>
            <a:chOff x="0" y="0"/>
            <a:chExt cx="1625303" cy="1625303"/>
          </a:xfrm>
        </p:grpSpPr>
        <p:grpSp>
          <p:nvGrpSpPr>
            <p:cNvPr id="15" name="Group 15"/>
            <p:cNvGrpSpPr/>
            <p:nvPr/>
          </p:nvGrpSpPr>
          <p:grpSpPr>
            <a:xfrm>
              <a:off x="0" y="0"/>
              <a:ext cx="1625303" cy="1625303"/>
              <a:chOff x="0" y="0"/>
              <a:chExt cx="6350000" cy="6350000"/>
            </a:xfrm>
          </p:grpSpPr>
          <p:sp>
            <p:nvSpPr>
              <p:cNvPr id="16" name="Freeform 1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D6925"/>
              </a:solidFill>
            </p:spPr>
          </p:sp>
        </p:grpSp>
        <p:sp>
          <p:nvSpPr>
            <p:cNvPr id="17" name="Freeform 17"/>
            <p:cNvSpPr/>
            <p:nvPr/>
          </p:nvSpPr>
          <p:spPr>
            <a:xfrm>
              <a:off x="420806" y="392144"/>
              <a:ext cx="838283" cy="838283"/>
            </a:xfrm>
            <a:custGeom>
              <a:avLst/>
              <a:gdLst/>
              <a:ahLst/>
              <a:cxnLst/>
              <a:rect l="l" t="t" r="r" b="b"/>
              <a:pathLst>
                <a:path w="838283" h="838283">
                  <a:moveTo>
                    <a:pt x="0" y="0"/>
                  </a:moveTo>
                  <a:lnTo>
                    <a:pt x="838283" y="0"/>
                  </a:lnTo>
                  <a:lnTo>
                    <a:pt x="838283" y="838284"/>
                  </a:lnTo>
                  <a:lnTo>
                    <a:pt x="0" y="83828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grpSp>
      <p:grpSp>
        <p:nvGrpSpPr>
          <p:cNvPr id="18" name="Group 18"/>
          <p:cNvGrpSpPr/>
          <p:nvPr/>
        </p:nvGrpSpPr>
        <p:grpSpPr>
          <a:xfrm>
            <a:off x="15354797" y="4485240"/>
            <a:ext cx="1218978" cy="1218978"/>
            <a:chOff x="0" y="0"/>
            <a:chExt cx="1625303" cy="1625303"/>
          </a:xfrm>
        </p:grpSpPr>
        <p:grpSp>
          <p:nvGrpSpPr>
            <p:cNvPr id="19" name="Group 19"/>
            <p:cNvGrpSpPr/>
            <p:nvPr/>
          </p:nvGrpSpPr>
          <p:grpSpPr>
            <a:xfrm>
              <a:off x="0" y="0"/>
              <a:ext cx="1625303" cy="1625303"/>
              <a:chOff x="0" y="0"/>
              <a:chExt cx="6350000" cy="6350000"/>
            </a:xfrm>
          </p:grpSpPr>
          <p:sp>
            <p:nvSpPr>
              <p:cNvPr id="20" name="Freeform 2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DD1367"/>
              </a:solidFill>
            </p:spPr>
          </p:sp>
        </p:grpSp>
        <p:sp>
          <p:nvSpPr>
            <p:cNvPr id="21" name="Freeform 21"/>
            <p:cNvSpPr/>
            <p:nvPr/>
          </p:nvSpPr>
          <p:spPr>
            <a:xfrm>
              <a:off x="348309" y="348309"/>
              <a:ext cx="928685" cy="928685"/>
            </a:xfrm>
            <a:custGeom>
              <a:avLst/>
              <a:gdLst/>
              <a:ahLst/>
              <a:cxnLst/>
              <a:rect l="l" t="t" r="r" b="b"/>
              <a:pathLst>
                <a:path w="928685" h="928685">
                  <a:moveTo>
                    <a:pt x="0" y="0"/>
                  </a:moveTo>
                  <a:lnTo>
                    <a:pt x="928685" y="0"/>
                  </a:lnTo>
                  <a:lnTo>
                    <a:pt x="928685" y="928685"/>
                  </a:lnTo>
                  <a:lnTo>
                    <a:pt x="0" y="92868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grpSp>
        <p:nvGrpSpPr>
          <p:cNvPr id="22" name="Group 22"/>
          <p:cNvGrpSpPr/>
          <p:nvPr/>
        </p:nvGrpSpPr>
        <p:grpSpPr>
          <a:xfrm>
            <a:off x="9144000" y="6398651"/>
            <a:ext cx="1218978" cy="1218978"/>
            <a:chOff x="0" y="0"/>
            <a:chExt cx="1625303" cy="1625303"/>
          </a:xfrm>
        </p:grpSpPr>
        <p:grpSp>
          <p:nvGrpSpPr>
            <p:cNvPr id="23" name="Group 23"/>
            <p:cNvGrpSpPr/>
            <p:nvPr/>
          </p:nvGrpSpPr>
          <p:grpSpPr>
            <a:xfrm>
              <a:off x="0" y="0"/>
              <a:ext cx="1625303" cy="1625303"/>
              <a:chOff x="0" y="0"/>
              <a:chExt cx="6350000" cy="6350000"/>
            </a:xfrm>
          </p:grpSpPr>
          <p:sp>
            <p:nvSpPr>
              <p:cNvPr id="24" name="Freeform 2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D9D24"/>
              </a:solidFill>
            </p:spPr>
          </p:sp>
        </p:grpSp>
        <p:sp>
          <p:nvSpPr>
            <p:cNvPr id="25" name="Freeform 25"/>
            <p:cNvSpPr/>
            <p:nvPr/>
          </p:nvSpPr>
          <p:spPr>
            <a:xfrm>
              <a:off x="278185" y="411316"/>
              <a:ext cx="1068933" cy="802671"/>
            </a:xfrm>
            <a:custGeom>
              <a:avLst/>
              <a:gdLst/>
              <a:ahLst/>
              <a:cxnLst/>
              <a:rect l="l" t="t" r="r" b="b"/>
              <a:pathLst>
                <a:path w="1068933" h="802671">
                  <a:moveTo>
                    <a:pt x="0" y="0"/>
                  </a:moveTo>
                  <a:lnTo>
                    <a:pt x="1068933" y="0"/>
                  </a:lnTo>
                  <a:lnTo>
                    <a:pt x="1068933" y="802671"/>
                  </a:lnTo>
                  <a:lnTo>
                    <a:pt x="0" y="80267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grpSp>
      <p:grpSp>
        <p:nvGrpSpPr>
          <p:cNvPr id="26" name="Group 26"/>
          <p:cNvGrpSpPr/>
          <p:nvPr/>
        </p:nvGrpSpPr>
        <p:grpSpPr>
          <a:xfrm>
            <a:off x="10718867" y="6398651"/>
            <a:ext cx="1218978" cy="1218978"/>
            <a:chOff x="0" y="0"/>
            <a:chExt cx="1625303" cy="1625303"/>
          </a:xfrm>
        </p:grpSpPr>
        <p:grpSp>
          <p:nvGrpSpPr>
            <p:cNvPr id="27" name="Group 27"/>
            <p:cNvGrpSpPr/>
            <p:nvPr/>
          </p:nvGrpSpPr>
          <p:grpSpPr>
            <a:xfrm>
              <a:off x="0" y="0"/>
              <a:ext cx="1625303" cy="1625303"/>
              <a:chOff x="0" y="0"/>
              <a:chExt cx="6350000" cy="6350000"/>
            </a:xfrm>
          </p:grpSpPr>
          <p:sp>
            <p:nvSpPr>
              <p:cNvPr id="28" name="Freeform 2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BF8B2E"/>
              </a:solidFill>
            </p:spPr>
          </p:sp>
        </p:grpSp>
        <p:sp>
          <p:nvSpPr>
            <p:cNvPr id="29" name="Freeform 29"/>
            <p:cNvSpPr/>
            <p:nvPr/>
          </p:nvSpPr>
          <p:spPr>
            <a:xfrm>
              <a:off x="234757" y="521603"/>
              <a:ext cx="1155789" cy="582097"/>
            </a:xfrm>
            <a:custGeom>
              <a:avLst/>
              <a:gdLst/>
              <a:ahLst/>
              <a:cxnLst/>
              <a:rect l="l" t="t" r="r" b="b"/>
              <a:pathLst>
                <a:path w="1155789" h="582097">
                  <a:moveTo>
                    <a:pt x="0" y="0"/>
                  </a:moveTo>
                  <a:lnTo>
                    <a:pt x="1155789" y="0"/>
                  </a:lnTo>
                  <a:lnTo>
                    <a:pt x="1155789" y="582097"/>
                  </a:lnTo>
                  <a:lnTo>
                    <a:pt x="0" y="582097"/>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grpSp>
      <p:grpSp>
        <p:nvGrpSpPr>
          <p:cNvPr id="30" name="Group 30"/>
          <p:cNvGrpSpPr/>
          <p:nvPr/>
        </p:nvGrpSpPr>
        <p:grpSpPr>
          <a:xfrm>
            <a:off x="12204878" y="6398651"/>
            <a:ext cx="1218978" cy="1218978"/>
            <a:chOff x="0" y="0"/>
            <a:chExt cx="1625303" cy="1625303"/>
          </a:xfrm>
        </p:grpSpPr>
        <p:grpSp>
          <p:nvGrpSpPr>
            <p:cNvPr id="31" name="Group 31"/>
            <p:cNvGrpSpPr/>
            <p:nvPr/>
          </p:nvGrpSpPr>
          <p:grpSpPr>
            <a:xfrm>
              <a:off x="0" y="0"/>
              <a:ext cx="1625303" cy="1625303"/>
              <a:chOff x="0" y="0"/>
              <a:chExt cx="6350000" cy="6350000"/>
            </a:xfrm>
          </p:grpSpPr>
          <p:sp>
            <p:nvSpPr>
              <p:cNvPr id="32" name="Freeform 3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3F7E44"/>
              </a:solidFill>
            </p:spPr>
          </p:sp>
        </p:grpSp>
        <p:sp>
          <p:nvSpPr>
            <p:cNvPr id="33" name="Freeform 33"/>
            <p:cNvSpPr/>
            <p:nvPr/>
          </p:nvSpPr>
          <p:spPr>
            <a:xfrm>
              <a:off x="290292" y="545773"/>
              <a:ext cx="1044719" cy="533756"/>
            </a:xfrm>
            <a:custGeom>
              <a:avLst/>
              <a:gdLst/>
              <a:ahLst/>
              <a:cxnLst/>
              <a:rect l="l" t="t" r="r" b="b"/>
              <a:pathLst>
                <a:path w="1044719" h="533756">
                  <a:moveTo>
                    <a:pt x="0" y="0"/>
                  </a:moveTo>
                  <a:lnTo>
                    <a:pt x="1044719" y="0"/>
                  </a:lnTo>
                  <a:lnTo>
                    <a:pt x="1044719" y="533757"/>
                  </a:lnTo>
                  <a:lnTo>
                    <a:pt x="0" y="533757"/>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grpSp>
      <p:grpSp>
        <p:nvGrpSpPr>
          <p:cNvPr id="34" name="Group 34"/>
          <p:cNvGrpSpPr/>
          <p:nvPr/>
        </p:nvGrpSpPr>
        <p:grpSpPr>
          <a:xfrm>
            <a:off x="13785607" y="6398651"/>
            <a:ext cx="1218978" cy="1218978"/>
            <a:chOff x="0" y="0"/>
            <a:chExt cx="1625303" cy="1625303"/>
          </a:xfrm>
        </p:grpSpPr>
        <p:grpSp>
          <p:nvGrpSpPr>
            <p:cNvPr id="35" name="Group 35"/>
            <p:cNvGrpSpPr/>
            <p:nvPr/>
          </p:nvGrpSpPr>
          <p:grpSpPr>
            <a:xfrm>
              <a:off x="0" y="0"/>
              <a:ext cx="1625303" cy="1625303"/>
              <a:chOff x="0" y="0"/>
              <a:chExt cx="6350000" cy="6350000"/>
            </a:xfrm>
          </p:grpSpPr>
          <p:sp>
            <p:nvSpPr>
              <p:cNvPr id="36" name="Freeform 3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A97D9"/>
              </a:solidFill>
            </p:spPr>
          </p:sp>
        </p:grpSp>
        <p:sp>
          <p:nvSpPr>
            <p:cNvPr id="37" name="Freeform 37"/>
            <p:cNvSpPr/>
            <p:nvPr/>
          </p:nvSpPr>
          <p:spPr>
            <a:xfrm>
              <a:off x="393510" y="456762"/>
              <a:ext cx="838283" cy="711779"/>
            </a:xfrm>
            <a:custGeom>
              <a:avLst/>
              <a:gdLst/>
              <a:ahLst/>
              <a:cxnLst/>
              <a:rect l="l" t="t" r="r" b="b"/>
              <a:pathLst>
                <a:path w="838283" h="711779">
                  <a:moveTo>
                    <a:pt x="0" y="0"/>
                  </a:moveTo>
                  <a:lnTo>
                    <a:pt x="838283" y="0"/>
                  </a:lnTo>
                  <a:lnTo>
                    <a:pt x="838283" y="711779"/>
                  </a:lnTo>
                  <a:lnTo>
                    <a:pt x="0" y="711779"/>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grpSp>
      <p:grpSp>
        <p:nvGrpSpPr>
          <p:cNvPr id="38" name="Group 38"/>
          <p:cNvGrpSpPr/>
          <p:nvPr/>
        </p:nvGrpSpPr>
        <p:grpSpPr>
          <a:xfrm>
            <a:off x="15354797" y="6398651"/>
            <a:ext cx="1218978" cy="1218978"/>
            <a:chOff x="0" y="0"/>
            <a:chExt cx="1625303" cy="1625303"/>
          </a:xfrm>
        </p:grpSpPr>
        <p:grpSp>
          <p:nvGrpSpPr>
            <p:cNvPr id="39" name="Group 39"/>
            <p:cNvGrpSpPr/>
            <p:nvPr/>
          </p:nvGrpSpPr>
          <p:grpSpPr>
            <a:xfrm>
              <a:off x="0" y="0"/>
              <a:ext cx="1625303" cy="1625303"/>
              <a:chOff x="0" y="0"/>
              <a:chExt cx="6350000" cy="6350000"/>
            </a:xfrm>
          </p:grpSpPr>
          <p:sp>
            <p:nvSpPr>
              <p:cNvPr id="40" name="Freeform 4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56C02B"/>
              </a:solidFill>
            </p:spPr>
          </p:sp>
        </p:grpSp>
        <p:sp>
          <p:nvSpPr>
            <p:cNvPr id="41" name="Freeform 41"/>
            <p:cNvSpPr/>
            <p:nvPr/>
          </p:nvSpPr>
          <p:spPr>
            <a:xfrm>
              <a:off x="406326" y="411497"/>
              <a:ext cx="812652" cy="802309"/>
            </a:xfrm>
            <a:custGeom>
              <a:avLst/>
              <a:gdLst/>
              <a:ahLst/>
              <a:cxnLst/>
              <a:rect l="l" t="t" r="r" b="b"/>
              <a:pathLst>
                <a:path w="812652" h="802309">
                  <a:moveTo>
                    <a:pt x="0" y="0"/>
                  </a:moveTo>
                  <a:lnTo>
                    <a:pt x="812652" y="0"/>
                  </a:lnTo>
                  <a:lnTo>
                    <a:pt x="812652" y="802309"/>
                  </a:lnTo>
                  <a:lnTo>
                    <a:pt x="0" y="802309"/>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grpSp>
      <p:grpSp>
        <p:nvGrpSpPr>
          <p:cNvPr id="42" name="Group 42"/>
          <p:cNvGrpSpPr/>
          <p:nvPr/>
        </p:nvGrpSpPr>
        <p:grpSpPr>
          <a:xfrm>
            <a:off x="9144000" y="8039322"/>
            <a:ext cx="1218978" cy="1218978"/>
            <a:chOff x="0" y="0"/>
            <a:chExt cx="1625303" cy="1625303"/>
          </a:xfrm>
        </p:grpSpPr>
        <p:grpSp>
          <p:nvGrpSpPr>
            <p:cNvPr id="43" name="Group 43"/>
            <p:cNvGrpSpPr/>
            <p:nvPr/>
          </p:nvGrpSpPr>
          <p:grpSpPr>
            <a:xfrm>
              <a:off x="0" y="0"/>
              <a:ext cx="1625303" cy="1625303"/>
              <a:chOff x="0" y="0"/>
              <a:chExt cx="6350000" cy="6350000"/>
            </a:xfrm>
          </p:grpSpPr>
          <p:sp>
            <p:nvSpPr>
              <p:cNvPr id="44" name="Freeform 4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689D"/>
              </a:solidFill>
            </p:spPr>
          </p:sp>
        </p:grpSp>
        <p:sp>
          <p:nvSpPr>
            <p:cNvPr id="45" name="Freeform 45"/>
            <p:cNvSpPr/>
            <p:nvPr/>
          </p:nvSpPr>
          <p:spPr>
            <a:xfrm>
              <a:off x="413018" y="419558"/>
              <a:ext cx="799267" cy="786188"/>
            </a:xfrm>
            <a:custGeom>
              <a:avLst/>
              <a:gdLst/>
              <a:ahLst/>
              <a:cxnLst/>
              <a:rect l="l" t="t" r="r" b="b"/>
              <a:pathLst>
                <a:path w="799267" h="786188">
                  <a:moveTo>
                    <a:pt x="0" y="0"/>
                  </a:moveTo>
                  <a:lnTo>
                    <a:pt x="799267" y="0"/>
                  </a:lnTo>
                  <a:lnTo>
                    <a:pt x="799267" y="786188"/>
                  </a:lnTo>
                  <a:lnTo>
                    <a:pt x="0" y="786188"/>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grpSp>
      <p:grpSp>
        <p:nvGrpSpPr>
          <p:cNvPr id="46" name="Group 46"/>
          <p:cNvGrpSpPr/>
          <p:nvPr/>
        </p:nvGrpSpPr>
        <p:grpSpPr>
          <a:xfrm>
            <a:off x="10718867" y="8039322"/>
            <a:ext cx="1218978" cy="1218978"/>
            <a:chOff x="0" y="0"/>
            <a:chExt cx="1625303" cy="1625303"/>
          </a:xfrm>
        </p:grpSpPr>
        <p:grpSp>
          <p:nvGrpSpPr>
            <p:cNvPr id="47" name="Group 47"/>
            <p:cNvGrpSpPr/>
            <p:nvPr/>
          </p:nvGrpSpPr>
          <p:grpSpPr>
            <a:xfrm>
              <a:off x="0" y="0"/>
              <a:ext cx="1625303" cy="1625303"/>
              <a:chOff x="0" y="0"/>
              <a:chExt cx="6350000" cy="6350000"/>
            </a:xfrm>
          </p:grpSpPr>
          <p:sp>
            <p:nvSpPr>
              <p:cNvPr id="48" name="Freeform 4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9486A"/>
              </a:solidFill>
            </p:spPr>
          </p:sp>
        </p:grpSp>
        <p:sp>
          <p:nvSpPr>
            <p:cNvPr id="49" name="Freeform 49"/>
            <p:cNvSpPr/>
            <p:nvPr/>
          </p:nvSpPr>
          <p:spPr>
            <a:xfrm>
              <a:off x="424253" y="434139"/>
              <a:ext cx="776798" cy="757025"/>
            </a:xfrm>
            <a:custGeom>
              <a:avLst/>
              <a:gdLst/>
              <a:ahLst/>
              <a:cxnLst/>
              <a:rect l="l" t="t" r="r" b="b"/>
              <a:pathLst>
                <a:path w="776798" h="757025">
                  <a:moveTo>
                    <a:pt x="0" y="0"/>
                  </a:moveTo>
                  <a:lnTo>
                    <a:pt x="776798" y="0"/>
                  </a:lnTo>
                  <a:lnTo>
                    <a:pt x="776798" y="757025"/>
                  </a:lnTo>
                  <a:lnTo>
                    <a:pt x="0" y="757025"/>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grpSp>
      <p:grpSp>
        <p:nvGrpSpPr>
          <p:cNvPr id="50" name="Group 50"/>
          <p:cNvGrpSpPr/>
          <p:nvPr/>
        </p:nvGrpSpPr>
        <p:grpSpPr>
          <a:xfrm>
            <a:off x="12204878" y="2802064"/>
            <a:ext cx="1218978" cy="1218978"/>
            <a:chOff x="0" y="0"/>
            <a:chExt cx="1625303" cy="1625303"/>
          </a:xfrm>
        </p:grpSpPr>
        <p:grpSp>
          <p:nvGrpSpPr>
            <p:cNvPr id="51" name="Group 51"/>
            <p:cNvGrpSpPr/>
            <p:nvPr/>
          </p:nvGrpSpPr>
          <p:grpSpPr>
            <a:xfrm>
              <a:off x="0" y="0"/>
              <a:ext cx="1625303" cy="1625303"/>
              <a:chOff x="0" y="0"/>
              <a:chExt cx="6350000" cy="6350000"/>
            </a:xfrm>
          </p:grpSpPr>
          <p:sp>
            <p:nvSpPr>
              <p:cNvPr id="52" name="Freeform 5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C9F38"/>
              </a:solidFill>
            </p:spPr>
          </p:sp>
        </p:grpSp>
        <p:sp>
          <p:nvSpPr>
            <p:cNvPr id="53" name="Freeform 53"/>
            <p:cNvSpPr/>
            <p:nvPr/>
          </p:nvSpPr>
          <p:spPr>
            <a:xfrm>
              <a:off x="266580" y="438448"/>
              <a:ext cx="1092144" cy="768472"/>
            </a:xfrm>
            <a:custGeom>
              <a:avLst/>
              <a:gdLst/>
              <a:ahLst/>
              <a:cxnLst/>
              <a:rect l="l" t="t" r="r" b="b"/>
              <a:pathLst>
                <a:path w="1092144" h="768472">
                  <a:moveTo>
                    <a:pt x="0" y="0"/>
                  </a:moveTo>
                  <a:lnTo>
                    <a:pt x="1092144" y="0"/>
                  </a:lnTo>
                  <a:lnTo>
                    <a:pt x="1092144" y="768473"/>
                  </a:lnTo>
                  <a:lnTo>
                    <a:pt x="0" y="768473"/>
                  </a:lnTo>
                  <a:lnTo>
                    <a:pt x="0" y="0"/>
                  </a:lnTo>
                  <a:close/>
                </a:path>
              </a:pathLst>
            </a:custGeom>
            <a:blipFill>
              <a:blip r:embed="rId26">
                <a:extLst>
                  <a:ext uri="{96DAC541-7B7A-43D3-8B79-37D633B846F1}">
                    <asvg:svgBlip xmlns:asvg="http://schemas.microsoft.com/office/drawing/2016/SVG/main" xmlns="" r:embed="rId27"/>
                  </a:ext>
                </a:extLst>
              </a:blip>
              <a:stretch>
                <a:fillRect/>
              </a:stretch>
            </a:blipFill>
          </p:spPr>
        </p:sp>
      </p:grpSp>
      <p:grpSp>
        <p:nvGrpSpPr>
          <p:cNvPr id="54" name="Group 54"/>
          <p:cNvGrpSpPr/>
          <p:nvPr/>
        </p:nvGrpSpPr>
        <p:grpSpPr>
          <a:xfrm>
            <a:off x="13785607" y="2802064"/>
            <a:ext cx="1218978" cy="1218978"/>
            <a:chOff x="0" y="0"/>
            <a:chExt cx="1625303" cy="1625303"/>
          </a:xfrm>
        </p:grpSpPr>
        <p:grpSp>
          <p:nvGrpSpPr>
            <p:cNvPr id="55" name="Group 55"/>
            <p:cNvGrpSpPr/>
            <p:nvPr/>
          </p:nvGrpSpPr>
          <p:grpSpPr>
            <a:xfrm>
              <a:off x="0" y="0"/>
              <a:ext cx="1625303" cy="1625303"/>
              <a:chOff x="0" y="0"/>
              <a:chExt cx="6350000" cy="6350000"/>
            </a:xfrm>
          </p:grpSpPr>
          <p:sp>
            <p:nvSpPr>
              <p:cNvPr id="56" name="Freeform 5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C5192D"/>
              </a:solidFill>
            </p:spPr>
          </p:sp>
        </p:grpSp>
        <p:sp>
          <p:nvSpPr>
            <p:cNvPr id="57" name="Freeform 57"/>
            <p:cNvSpPr/>
            <p:nvPr/>
          </p:nvSpPr>
          <p:spPr>
            <a:xfrm>
              <a:off x="366214" y="450631"/>
              <a:ext cx="892876" cy="724041"/>
            </a:xfrm>
            <a:custGeom>
              <a:avLst/>
              <a:gdLst/>
              <a:ahLst/>
              <a:cxnLst/>
              <a:rect l="l" t="t" r="r" b="b"/>
              <a:pathLst>
                <a:path w="892876" h="724041">
                  <a:moveTo>
                    <a:pt x="0" y="0"/>
                  </a:moveTo>
                  <a:lnTo>
                    <a:pt x="892875" y="0"/>
                  </a:lnTo>
                  <a:lnTo>
                    <a:pt x="892875" y="724041"/>
                  </a:lnTo>
                  <a:lnTo>
                    <a:pt x="0" y="724041"/>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sp>
      </p:grpSp>
      <p:grpSp>
        <p:nvGrpSpPr>
          <p:cNvPr id="58" name="Group 58"/>
          <p:cNvGrpSpPr/>
          <p:nvPr/>
        </p:nvGrpSpPr>
        <p:grpSpPr>
          <a:xfrm>
            <a:off x="15354797" y="2802064"/>
            <a:ext cx="1218978" cy="1218978"/>
            <a:chOff x="0" y="0"/>
            <a:chExt cx="1625303" cy="1625303"/>
          </a:xfrm>
        </p:grpSpPr>
        <p:grpSp>
          <p:nvGrpSpPr>
            <p:cNvPr id="59" name="Group 59"/>
            <p:cNvGrpSpPr/>
            <p:nvPr/>
          </p:nvGrpSpPr>
          <p:grpSpPr>
            <a:xfrm>
              <a:off x="0" y="0"/>
              <a:ext cx="1625303" cy="1625303"/>
              <a:chOff x="0" y="0"/>
              <a:chExt cx="6350000" cy="6350000"/>
            </a:xfrm>
          </p:grpSpPr>
          <p:sp>
            <p:nvSpPr>
              <p:cNvPr id="60" name="Freeform 6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3A21"/>
              </a:solidFill>
            </p:spPr>
          </p:sp>
        </p:grpSp>
        <p:sp>
          <p:nvSpPr>
            <p:cNvPr id="61" name="Freeform 61"/>
            <p:cNvSpPr/>
            <p:nvPr/>
          </p:nvSpPr>
          <p:spPr>
            <a:xfrm>
              <a:off x="467350" y="348309"/>
              <a:ext cx="690604" cy="928685"/>
            </a:xfrm>
            <a:custGeom>
              <a:avLst/>
              <a:gdLst/>
              <a:ahLst/>
              <a:cxnLst/>
              <a:rect l="l" t="t" r="r" b="b"/>
              <a:pathLst>
                <a:path w="690604" h="928685">
                  <a:moveTo>
                    <a:pt x="0" y="0"/>
                  </a:moveTo>
                  <a:lnTo>
                    <a:pt x="690604" y="0"/>
                  </a:lnTo>
                  <a:lnTo>
                    <a:pt x="690604" y="928685"/>
                  </a:lnTo>
                  <a:lnTo>
                    <a:pt x="0" y="928685"/>
                  </a:lnTo>
                  <a:lnTo>
                    <a:pt x="0" y="0"/>
                  </a:lnTo>
                  <a:close/>
                </a:path>
              </a:pathLst>
            </a:custGeom>
            <a:blipFill>
              <a:blip r:embed="rId30">
                <a:extLst>
                  <a:ext uri="{96DAC541-7B7A-43D3-8B79-37D633B846F1}">
                    <asvg:svgBlip xmlns:asvg="http://schemas.microsoft.com/office/drawing/2016/SVG/main" xmlns="" r:embed="rId31"/>
                  </a:ext>
                </a:extLst>
              </a:blip>
              <a:stretch>
                <a:fillRect/>
              </a:stretch>
            </a:blipFill>
          </p:spPr>
        </p:sp>
      </p:grpSp>
      <p:grpSp>
        <p:nvGrpSpPr>
          <p:cNvPr id="62" name="Group 62"/>
          <p:cNvGrpSpPr/>
          <p:nvPr/>
        </p:nvGrpSpPr>
        <p:grpSpPr>
          <a:xfrm>
            <a:off x="10718867" y="2802064"/>
            <a:ext cx="1218978" cy="1218978"/>
            <a:chOff x="0" y="0"/>
            <a:chExt cx="1625303" cy="1625303"/>
          </a:xfrm>
        </p:grpSpPr>
        <p:grpSp>
          <p:nvGrpSpPr>
            <p:cNvPr id="63" name="Group 63"/>
            <p:cNvGrpSpPr/>
            <p:nvPr/>
          </p:nvGrpSpPr>
          <p:grpSpPr>
            <a:xfrm>
              <a:off x="0" y="0"/>
              <a:ext cx="1625303" cy="1625303"/>
              <a:chOff x="0" y="0"/>
              <a:chExt cx="6350000" cy="6350000"/>
            </a:xfrm>
          </p:grpSpPr>
          <p:sp>
            <p:nvSpPr>
              <p:cNvPr id="64" name="Freeform 6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DDA63A"/>
              </a:solidFill>
            </p:spPr>
          </p:sp>
        </p:grpSp>
        <p:sp>
          <p:nvSpPr>
            <p:cNvPr id="65" name="Freeform 65"/>
            <p:cNvSpPr/>
            <p:nvPr/>
          </p:nvSpPr>
          <p:spPr>
            <a:xfrm>
              <a:off x="348309" y="418383"/>
              <a:ext cx="928685" cy="788538"/>
            </a:xfrm>
            <a:custGeom>
              <a:avLst/>
              <a:gdLst/>
              <a:ahLst/>
              <a:cxnLst/>
              <a:rect l="l" t="t" r="r" b="b"/>
              <a:pathLst>
                <a:path w="928685" h="788538">
                  <a:moveTo>
                    <a:pt x="0" y="0"/>
                  </a:moveTo>
                  <a:lnTo>
                    <a:pt x="928685" y="0"/>
                  </a:lnTo>
                  <a:lnTo>
                    <a:pt x="928685" y="788538"/>
                  </a:lnTo>
                  <a:lnTo>
                    <a:pt x="0" y="788538"/>
                  </a:lnTo>
                  <a:lnTo>
                    <a:pt x="0" y="0"/>
                  </a:lnTo>
                  <a:close/>
                </a:path>
              </a:pathLst>
            </a:custGeom>
            <a:blipFill>
              <a:blip r:embed="rId32">
                <a:extLst>
                  <a:ext uri="{96DAC541-7B7A-43D3-8B79-37D633B846F1}">
                    <asvg:svgBlip xmlns:asvg="http://schemas.microsoft.com/office/drawing/2016/SVG/main" xmlns="" r:embed="rId33"/>
                  </a:ext>
                </a:extLst>
              </a:blip>
              <a:stretch>
                <a:fillRect/>
              </a:stretch>
            </a:blipFill>
          </p:spPr>
        </p:sp>
      </p:grpSp>
      <p:grpSp>
        <p:nvGrpSpPr>
          <p:cNvPr id="66" name="Group 66"/>
          <p:cNvGrpSpPr/>
          <p:nvPr/>
        </p:nvGrpSpPr>
        <p:grpSpPr>
          <a:xfrm>
            <a:off x="9144000" y="2802064"/>
            <a:ext cx="1218978" cy="1218978"/>
            <a:chOff x="0" y="0"/>
            <a:chExt cx="1625303" cy="1625303"/>
          </a:xfrm>
        </p:grpSpPr>
        <p:grpSp>
          <p:nvGrpSpPr>
            <p:cNvPr id="67" name="Group 67"/>
            <p:cNvGrpSpPr/>
            <p:nvPr/>
          </p:nvGrpSpPr>
          <p:grpSpPr>
            <a:xfrm>
              <a:off x="0" y="0"/>
              <a:ext cx="1625303" cy="1625303"/>
              <a:chOff x="0" y="0"/>
              <a:chExt cx="6350000" cy="6350000"/>
            </a:xfrm>
          </p:grpSpPr>
          <p:sp>
            <p:nvSpPr>
              <p:cNvPr id="68" name="Freeform 6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5243B"/>
              </a:solidFill>
            </p:spPr>
          </p:sp>
        </p:grpSp>
        <p:sp>
          <p:nvSpPr>
            <p:cNvPr id="69" name="Freeform 69"/>
            <p:cNvSpPr/>
            <p:nvPr/>
          </p:nvSpPr>
          <p:spPr>
            <a:xfrm>
              <a:off x="230622" y="562908"/>
              <a:ext cx="1164060" cy="499488"/>
            </a:xfrm>
            <a:custGeom>
              <a:avLst/>
              <a:gdLst/>
              <a:ahLst/>
              <a:cxnLst/>
              <a:rect l="l" t="t" r="r" b="b"/>
              <a:pathLst>
                <a:path w="1164060" h="499488">
                  <a:moveTo>
                    <a:pt x="0" y="0"/>
                  </a:moveTo>
                  <a:lnTo>
                    <a:pt x="1164060" y="0"/>
                  </a:lnTo>
                  <a:lnTo>
                    <a:pt x="1164060" y="499487"/>
                  </a:lnTo>
                  <a:lnTo>
                    <a:pt x="0" y="499487"/>
                  </a:lnTo>
                  <a:lnTo>
                    <a:pt x="0" y="0"/>
                  </a:lnTo>
                  <a:close/>
                </a:path>
              </a:pathLst>
            </a:custGeom>
            <a:blipFill>
              <a:blip r:embed="rId34">
                <a:extLst>
                  <a:ext uri="{96DAC541-7B7A-43D3-8B79-37D633B846F1}">
                    <asvg:svgBlip xmlns:asvg="http://schemas.microsoft.com/office/drawing/2016/SVG/main" xmlns="" r:embed="rId35"/>
                  </a:ext>
                </a:extLst>
              </a:blip>
              <a:stretch>
                <a:fillRect/>
              </a:stretch>
            </a:blipFill>
          </p:spPr>
        </p:sp>
      </p:grpSp>
      <p:sp>
        <p:nvSpPr>
          <p:cNvPr id="70" name="TextBox 70"/>
          <p:cNvSpPr txBox="1"/>
          <p:nvPr/>
        </p:nvSpPr>
        <p:spPr>
          <a:xfrm>
            <a:off x="6166469" y="209498"/>
            <a:ext cx="5955062" cy="971550"/>
          </a:xfrm>
          <a:prstGeom prst="rect">
            <a:avLst/>
          </a:prstGeom>
        </p:spPr>
        <p:txBody>
          <a:bodyPr lIns="0" tIns="0" rIns="0" bIns="0" rtlCol="0" anchor="t">
            <a:spAutoFit/>
          </a:bodyPr>
          <a:lstStyle/>
          <a:p>
            <a:pPr algn="ctr">
              <a:lnSpc>
                <a:spcPts val="7679"/>
              </a:lnSpc>
            </a:pPr>
            <a:r>
              <a:rPr lang="en-US" sz="6399">
                <a:solidFill>
                  <a:srgbClr val="1A3B29"/>
                </a:solidFill>
                <a:latin typeface="Open Sauce Heavy"/>
              </a:rPr>
              <a:t>Session 1</a:t>
            </a:r>
          </a:p>
        </p:txBody>
      </p:sp>
      <p:sp>
        <p:nvSpPr>
          <p:cNvPr id="71" name="TextBox 71"/>
          <p:cNvSpPr txBox="1"/>
          <p:nvPr/>
        </p:nvSpPr>
        <p:spPr>
          <a:xfrm>
            <a:off x="6894732" y="1114373"/>
            <a:ext cx="4433623" cy="490855"/>
          </a:xfrm>
          <a:prstGeom prst="rect">
            <a:avLst/>
          </a:prstGeom>
        </p:spPr>
        <p:txBody>
          <a:bodyPr lIns="0" tIns="0" rIns="0" bIns="0" rtlCol="0" anchor="t">
            <a:spAutoFit/>
          </a:bodyPr>
          <a:lstStyle/>
          <a:p>
            <a:pPr algn="ctr">
              <a:lnSpc>
                <a:spcPts val="3919"/>
              </a:lnSpc>
            </a:pPr>
            <a:r>
              <a:rPr lang="en-US" sz="2799" u="none" spc="55" dirty="0">
                <a:solidFill>
                  <a:srgbClr val="1A3B29"/>
                </a:solidFill>
                <a:latin typeface="Open Sauce Bold"/>
              </a:rPr>
              <a:t>Objectifs ciblés</a:t>
            </a:r>
          </a:p>
        </p:txBody>
      </p:sp>
      <p:sp>
        <p:nvSpPr>
          <p:cNvPr id="72" name="TextBox 72"/>
          <p:cNvSpPr txBox="1"/>
          <p:nvPr/>
        </p:nvSpPr>
        <p:spPr>
          <a:xfrm>
            <a:off x="1164354" y="2763964"/>
            <a:ext cx="7176519" cy="5164299"/>
          </a:xfrm>
          <a:prstGeom prst="rect">
            <a:avLst/>
          </a:prstGeom>
        </p:spPr>
        <p:txBody>
          <a:bodyPr lIns="0" tIns="0" rIns="0" bIns="0" rtlCol="0" anchor="t">
            <a:spAutoFit/>
          </a:bodyPr>
          <a:lstStyle/>
          <a:p>
            <a:pPr marL="410209" lvl="1" indent="-205105" algn="ctr">
              <a:lnSpc>
                <a:spcPts val="2659"/>
              </a:lnSpc>
              <a:buFont typeface="Arial"/>
              <a:buChar char="•"/>
            </a:pPr>
            <a:r>
              <a:rPr lang="en-US" sz="1899" u="none" spc="37" dirty="0">
                <a:solidFill>
                  <a:srgbClr val="1A3B29"/>
                </a:solidFill>
                <a:latin typeface="Open Sauce"/>
              </a:rPr>
              <a:t>Établir des politiques et des réglementations sensibles au genre ; </a:t>
            </a:r>
          </a:p>
          <a:p>
            <a:pPr algn="ctr">
              <a:lnSpc>
                <a:spcPts val="2659"/>
              </a:lnSpc>
            </a:pPr>
            <a:endParaRPr lang="en-US" sz="1899" u="none" spc="37" dirty="0">
              <a:solidFill>
                <a:srgbClr val="1A3B29"/>
              </a:solidFill>
              <a:latin typeface="Open Sauce"/>
            </a:endParaRPr>
          </a:p>
          <a:p>
            <a:pPr marL="410209" lvl="1" indent="-205105" algn="ctr">
              <a:lnSpc>
                <a:spcPts val="2659"/>
              </a:lnSpc>
              <a:buFont typeface="Arial"/>
              <a:buChar char="•"/>
            </a:pPr>
            <a:r>
              <a:rPr lang="en-US" sz="1899" u="none" spc="37" dirty="0">
                <a:solidFill>
                  <a:srgbClr val="1A3B29"/>
                </a:solidFill>
                <a:latin typeface="Open Sauce"/>
              </a:rPr>
              <a:t>Promouvoir le leadership des femmes et la parité hommes-femmes dans les processus décisionnels ; </a:t>
            </a:r>
          </a:p>
          <a:p>
            <a:pPr algn="ctr">
              <a:lnSpc>
                <a:spcPts val="2659"/>
              </a:lnSpc>
            </a:pPr>
            <a:endParaRPr lang="en-US" sz="1899" u="none" spc="37" dirty="0">
              <a:solidFill>
                <a:srgbClr val="1A3B29"/>
              </a:solidFill>
              <a:latin typeface="Open Sauce"/>
            </a:endParaRPr>
          </a:p>
          <a:p>
            <a:pPr marL="410209" lvl="1" indent="-205105" algn="ctr">
              <a:lnSpc>
                <a:spcPts val="2659"/>
              </a:lnSpc>
              <a:buFont typeface="Arial"/>
              <a:buChar char="•"/>
            </a:pPr>
            <a:r>
              <a:rPr lang="en-US" sz="1899" spc="37" dirty="0">
                <a:solidFill>
                  <a:srgbClr val="1A3B29"/>
                </a:solidFill>
                <a:latin typeface="Open Sauce"/>
              </a:rPr>
              <a:t>S</a:t>
            </a:r>
            <a:r>
              <a:rPr lang="en-US" sz="1899" u="none" spc="37" dirty="0" smtClean="0">
                <a:solidFill>
                  <a:srgbClr val="1A3B29"/>
                </a:solidFill>
                <a:latin typeface="Open Sauce"/>
              </a:rPr>
              <a:t>auvegarder </a:t>
            </a:r>
            <a:r>
              <a:rPr lang="en-US" sz="1899" u="none" spc="37" dirty="0">
                <a:solidFill>
                  <a:srgbClr val="1A3B29"/>
                </a:solidFill>
                <a:latin typeface="Open Sauce"/>
              </a:rPr>
              <a:t>les droits sur les terres et les ressources ; </a:t>
            </a:r>
          </a:p>
          <a:p>
            <a:pPr algn="ctr">
              <a:lnSpc>
                <a:spcPts val="2659"/>
              </a:lnSpc>
            </a:pPr>
            <a:endParaRPr lang="en-US" sz="1899" u="none" spc="37" dirty="0">
              <a:solidFill>
                <a:srgbClr val="1A3B29"/>
              </a:solidFill>
              <a:latin typeface="Open Sauce"/>
            </a:endParaRPr>
          </a:p>
          <a:p>
            <a:pPr marL="410209" lvl="1" indent="-205105" algn="ctr">
              <a:lnSpc>
                <a:spcPts val="2659"/>
              </a:lnSpc>
              <a:buFont typeface="Arial"/>
              <a:buChar char="•"/>
            </a:pPr>
            <a:r>
              <a:rPr lang="en-US" sz="1899" spc="37" dirty="0">
                <a:solidFill>
                  <a:srgbClr val="1A3B29"/>
                </a:solidFill>
                <a:latin typeface="Open Sauce"/>
              </a:rPr>
              <a:t>V</a:t>
            </a:r>
            <a:r>
              <a:rPr lang="en-US" sz="1899" u="none" spc="37" dirty="0" smtClean="0">
                <a:solidFill>
                  <a:srgbClr val="1A3B29"/>
                </a:solidFill>
                <a:latin typeface="Open Sauce"/>
              </a:rPr>
              <a:t>eiller </a:t>
            </a:r>
            <a:r>
              <a:rPr lang="en-US" sz="1899" u="none" spc="37" dirty="0">
                <a:solidFill>
                  <a:srgbClr val="1A3B29"/>
                </a:solidFill>
                <a:latin typeface="Open Sauce"/>
              </a:rPr>
              <a:t>à ce que les services sociaux et de santé soient en place ; </a:t>
            </a:r>
          </a:p>
          <a:p>
            <a:pPr algn="ctr">
              <a:lnSpc>
                <a:spcPts val="2659"/>
              </a:lnSpc>
            </a:pPr>
            <a:endParaRPr lang="en-US" sz="1899" u="none" spc="37" dirty="0">
              <a:solidFill>
                <a:srgbClr val="1A3B29"/>
              </a:solidFill>
              <a:latin typeface="Open Sauce"/>
            </a:endParaRPr>
          </a:p>
          <a:p>
            <a:pPr marL="410209" lvl="1" indent="-205105" algn="ctr">
              <a:lnSpc>
                <a:spcPts val="2659"/>
              </a:lnSpc>
              <a:buFont typeface="Arial"/>
              <a:buChar char="•"/>
            </a:pPr>
            <a:r>
              <a:rPr lang="en-US" sz="1899" spc="37" dirty="0">
                <a:solidFill>
                  <a:srgbClr val="1A3B29"/>
                </a:solidFill>
                <a:latin typeface="Open Sauce"/>
              </a:rPr>
              <a:t>I</a:t>
            </a:r>
            <a:r>
              <a:rPr lang="en-US" sz="1899" u="none" spc="37" dirty="0" smtClean="0">
                <a:solidFill>
                  <a:srgbClr val="1A3B29"/>
                </a:solidFill>
                <a:latin typeface="Open Sauce"/>
              </a:rPr>
              <a:t>nvestir </a:t>
            </a:r>
            <a:r>
              <a:rPr lang="en-US" sz="1899" u="none" spc="37" dirty="0">
                <a:solidFill>
                  <a:srgbClr val="1A3B29"/>
                </a:solidFill>
                <a:latin typeface="Open Sauce"/>
              </a:rPr>
              <a:t>dans des programmes de renforcement des capacités ; </a:t>
            </a:r>
          </a:p>
          <a:p>
            <a:pPr algn="ctr">
              <a:lnSpc>
                <a:spcPts val="2659"/>
              </a:lnSpc>
            </a:pPr>
            <a:endParaRPr lang="en-US" sz="1899" u="none" spc="37" dirty="0">
              <a:solidFill>
                <a:srgbClr val="1A3B29"/>
              </a:solidFill>
              <a:latin typeface="Open Sauce"/>
            </a:endParaRPr>
          </a:p>
          <a:p>
            <a:pPr marL="410209" lvl="1" indent="-205105" algn="ctr">
              <a:lnSpc>
                <a:spcPts val="2659"/>
              </a:lnSpc>
              <a:buFont typeface="Arial"/>
              <a:buChar char="•"/>
            </a:pPr>
            <a:r>
              <a:rPr lang="en-US" sz="1899" spc="37" dirty="0">
                <a:solidFill>
                  <a:srgbClr val="1A3B29"/>
                </a:solidFill>
                <a:latin typeface="Open Sauce"/>
              </a:rPr>
              <a:t>S</a:t>
            </a:r>
            <a:r>
              <a:rPr lang="en-US" sz="1899" u="none" spc="37" dirty="0" smtClean="0">
                <a:solidFill>
                  <a:srgbClr val="1A3B29"/>
                </a:solidFill>
                <a:latin typeface="Open Sauce"/>
              </a:rPr>
              <a:t>outenir </a:t>
            </a:r>
            <a:r>
              <a:rPr lang="en-US" sz="1899" u="none" spc="37" dirty="0">
                <a:solidFill>
                  <a:srgbClr val="1A3B29"/>
                </a:solidFill>
                <a:latin typeface="Open Sauce"/>
              </a:rPr>
              <a:t>l’accès des femmes au financement et aux marchés ; et lutter contre la violence et la discrimination basées sur le genre dans le secteur extractif.</a:t>
            </a:r>
          </a:p>
          <a:p>
            <a:pPr algn="ctr">
              <a:lnSpc>
                <a:spcPts val="2659"/>
              </a:lnSpc>
            </a:pPr>
            <a:endParaRPr lang="en-US" sz="1899" u="none" spc="37" dirty="0">
              <a:solidFill>
                <a:srgbClr val="1A3B29"/>
              </a:solidFill>
              <a:latin typeface="Open Sauce"/>
            </a:endParaRPr>
          </a:p>
        </p:txBody>
      </p:sp>
      <p:sp>
        <p:nvSpPr>
          <p:cNvPr id="73" name="TextBox 73"/>
          <p:cNvSpPr txBox="1"/>
          <p:nvPr/>
        </p:nvSpPr>
        <p:spPr>
          <a:xfrm>
            <a:off x="1164354" y="9810262"/>
            <a:ext cx="3921017" cy="274193"/>
          </a:xfrm>
          <a:prstGeom prst="rect">
            <a:avLst/>
          </a:prstGeom>
        </p:spPr>
        <p:txBody>
          <a:bodyPr lIns="0" tIns="0" rIns="0" bIns="0" rtlCol="0" anchor="t">
            <a:spAutoFit/>
          </a:bodyPr>
          <a:lstStyle/>
          <a:p>
            <a:pPr marL="0" lvl="0" indent="0">
              <a:lnSpc>
                <a:spcPts val="2211"/>
              </a:lnSpc>
              <a:spcBef>
                <a:spcPct val="0"/>
              </a:spcBef>
            </a:pPr>
            <a:r>
              <a:rPr lang="en-US" sz="1579" spc="31" dirty="0">
                <a:solidFill>
                  <a:srgbClr val="3F7E44"/>
                </a:solidFill>
                <a:latin typeface="Open Sauce"/>
              </a:rPr>
              <a:t>Objectifs de développement durable</a:t>
            </a:r>
          </a:p>
        </p:txBody>
      </p:sp>
      <p:sp>
        <p:nvSpPr>
          <p:cNvPr id="74" name="TextBox 74"/>
          <p:cNvSpPr txBox="1"/>
          <p:nvPr/>
        </p:nvSpPr>
        <p:spPr>
          <a:xfrm>
            <a:off x="15180316" y="9534037"/>
            <a:ext cx="2786918" cy="550418"/>
          </a:xfrm>
          <a:prstGeom prst="rect">
            <a:avLst/>
          </a:prstGeom>
        </p:spPr>
        <p:txBody>
          <a:bodyPr lIns="0" tIns="0" rIns="0" bIns="0" rtlCol="0" anchor="t">
            <a:spAutoFit/>
          </a:bodyPr>
          <a:lstStyle/>
          <a:p>
            <a:pPr algn="r">
              <a:lnSpc>
                <a:spcPts val="2211"/>
              </a:lnSpc>
            </a:pPr>
            <a:r>
              <a:rPr lang="en-US" sz="1579" spc="31" dirty="0">
                <a:solidFill>
                  <a:srgbClr val="3F7E44"/>
                </a:solidFill>
                <a:latin typeface="Open Sauce"/>
              </a:rPr>
              <a:t>Date:</a:t>
            </a:r>
          </a:p>
          <a:p>
            <a:pPr marL="0" lvl="0" indent="0" algn="r">
              <a:lnSpc>
                <a:spcPts val="2211"/>
              </a:lnSpc>
              <a:spcBef>
                <a:spcPct val="0"/>
              </a:spcBef>
            </a:pPr>
            <a:r>
              <a:rPr lang="en-US" sz="1579" spc="31" dirty="0">
                <a:solidFill>
                  <a:srgbClr val="3F7E44"/>
                </a:solidFill>
                <a:latin typeface="Open Sauce"/>
              </a:rPr>
              <a:t>Mardi, 27 février 2024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4872192"/>
            <a:ext cx="18414448" cy="5448789"/>
            <a:chOff x="0" y="0"/>
            <a:chExt cx="24552598" cy="7265052"/>
          </a:xfrm>
        </p:grpSpPr>
        <p:pic>
          <p:nvPicPr>
            <p:cNvPr id="3" name="Picture 3"/>
            <p:cNvPicPr>
              <a:picLocks noChangeAspect="1"/>
            </p:cNvPicPr>
            <p:nvPr/>
          </p:nvPicPr>
          <p:blipFill>
            <a:blip r:embed="rId2"/>
            <a:srcRect t="3984" b="3984"/>
            <a:stretch>
              <a:fillRect/>
            </a:stretch>
          </p:blipFill>
          <p:spPr>
            <a:xfrm>
              <a:off x="0" y="0"/>
              <a:ext cx="24552598" cy="7265052"/>
            </a:xfrm>
            <a:prstGeom prst="rect">
              <a:avLst/>
            </a:prstGeom>
          </p:spPr>
        </p:pic>
      </p:grpSp>
      <p:sp>
        <p:nvSpPr>
          <p:cNvPr id="4" name="TextBox 4"/>
          <p:cNvSpPr txBox="1"/>
          <p:nvPr/>
        </p:nvSpPr>
        <p:spPr>
          <a:xfrm>
            <a:off x="9465721" y="2126733"/>
            <a:ext cx="8596189" cy="2656840"/>
          </a:xfrm>
          <a:prstGeom prst="rect">
            <a:avLst/>
          </a:prstGeom>
        </p:spPr>
        <p:txBody>
          <a:bodyPr lIns="0" tIns="0" rIns="0" bIns="0" rtlCol="0" anchor="t">
            <a:spAutoFit/>
          </a:bodyPr>
          <a:lstStyle/>
          <a:p>
            <a:pPr>
              <a:lnSpc>
                <a:spcPts val="2659"/>
              </a:lnSpc>
            </a:pPr>
            <a:endParaRPr dirty="0"/>
          </a:p>
          <a:p>
            <a:pPr marL="410209" lvl="1" indent="-205105">
              <a:lnSpc>
                <a:spcPts val="2659"/>
              </a:lnSpc>
              <a:buFont typeface="Arial"/>
              <a:buChar char="•"/>
            </a:pPr>
            <a:r>
              <a:rPr lang="en-US" sz="1899" u="none" spc="37" dirty="0">
                <a:solidFill>
                  <a:srgbClr val="1A3B29"/>
                </a:solidFill>
                <a:latin typeface="Open Sauce"/>
              </a:rPr>
              <a:t>Renforcement des capacités - RETTI</a:t>
            </a:r>
          </a:p>
          <a:p>
            <a:pPr marL="410209" lvl="1" indent="-205105">
              <a:lnSpc>
                <a:spcPts val="2659"/>
              </a:lnSpc>
              <a:buFont typeface="Arial"/>
              <a:buChar char="•"/>
            </a:pPr>
            <a:r>
              <a:rPr lang="en-US" sz="1899" u="none" spc="37" dirty="0">
                <a:solidFill>
                  <a:srgbClr val="1A3B29"/>
                </a:solidFill>
                <a:latin typeface="Open Sauce"/>
              </a:rPr>
              <a:t>Créer des synergies et des partenariats</a:t>
            </a:r>
          </a:p>
          <a:p>
            <a:pPr marL="410209" lvl="1" indent="-205105">
              <a:lnSpc>
                <a:spcPts val="2659"/>
              </a:lnSpc>
              <a:buFont typeface="Arial"/>
              <a:buChar char="•"/>
            </a:pPr>
            <a:r>
              <a:rPr lang="en-US" sz="1899" u="none" spc="37" dirty="0">
                <a:solidFill>
                  <a:srgbClr val="1A3B29"/>
                </a:solidFill>
                <a:latin typeface="Open Sauce"/>
              </a:rPr>
              <a:t>Sensibilisation et plaidoyer</a:t>
            </a:r>
          </a:p>
          <a:p>
            <a:pPr marL="410209" lvl="1" indent="-205105">
              <a:lnSpc>
                <a:spcPts val="2659"/>
              </a:lnSpc>
              <a:buFont typeface="Arial"/>
              <a:buChar char="•"/>
            </a:pPr>
            <a:r>
              <a:rPr lang="en-US" sz="1899" u="none" spc="37" dirty="0">
                <a:solidFill>
                  <a:srgbClr val="1A3B29"/>
                </a:solidFill>
                <a:latin typeface="Open Sauce"/>
              </a:rPr>
              <a:t>Faire pression pour des changements dans les cadres juridiques</a:t>
            </a:r>
          </a:p>
          <a:p>
            <a:pPr marL="410209" lvl="1" indent="-205105">
              <a:lnSpc>
                <a:spcPts val="2659"/>
              </a:lnSpc>
              <a:buFont typeface="Arial"/>
              <a:buChar char="•"/>
            </a:pPr>
            <a:r>
              <a:rPr lang="en-US" sz="1899" u="none" spc="37" dirty="0">
                <a:solidFill>
                  <a:srgbClr val="1A3B29"/>
                </a:solidFill>
                <a:latin typeface="Open Sauce"/>
              </a:rPr>
              <a:t>Suivi, évaluation et apprentissage</a:t>
            </a:r>
          </a:p>
          <a:p>
            <a:pPr marL="410209" lvl="1" indent="-205105">
              <a:lnSpc>
                <a:spcPts val="2659"/>
              </a:lnSpc>
              <a:buFont typeface="Arial"/>
              <a:buChar char="•"/>
            </a:pPr>
            <a:r>
              <a:rPr lang="en-US" sz="1899" u="none" spc="37" dirty="0">
                <a:solidFill>
                  <a:srgbClr val="1A3B29"/>
                </a:solidFill>
                <a:latin typeface="Open Sauce"/>
              </a:rPr>
              <a:t>Création des synergies</a:t>
            </a:r>
          </a:p>
          <a:p>
            <a:pPr>
              <a:lnSpc>
                <a:spcPts val="2659"/>
              </a:lnSpc>
            </a:pPr>
            <a:endParaRPr lang="en-US" sz="1899" u="none" spc="37" dirty="0">
              <a:solidFill>
                <a:srgbClr val="1A3B29"/>
              </a:solidFill>
              <a:latin typeface="Open Sauce"/>
            </a:endParaRPr>
          </a:p>
        </p:txBody>
      </p:sp>
      <p:sp>
        <p:nvSpPr>
          <p:cNvPr id="5" name="TextBox 5"/>
          <p:cNvSpPr txBox="1"/>
          <p:nvPr/>
        </p:nvSpPr>
        <p:spPr>
          <a:xfrm>
            <a:off x="6229693" y="57150"/>
            <a:ext cx="5955062" cy="971550"/>
          </a:xfrm>
          <a:prstGeom prst="rect">
            <a:avLst/>
          </a:prstGeom>
        </p:spPr>
        <p:txBody>
          <a:bodyPr lIns="0" tIns="0" rIns="0" bIns="0" rtlCol="0" anchor="t">
            <a:spAutoFit/>
          </a:bodyPr>
          <a:lstStyle/>
          <a:p>
            <a:pPr algn="ctr">
              <a:lnSpc>
                <a:spcPts val="7679"/>
              </a:lnSpc>
            </a:pPr>
            <a:r>
              <a:rPr lang="en-US" sz="6399">
                <a:solidFill>
                  <a:srgbClr val="1A3B29"/>
                </a:solidFill>
                <a:latin typeface="Open Sauce Heavy"/>
              </a:rPr>
              <a:t>Session 1</a:t>
            </a:r>
          </a:p>
        </p:txBody>
      </p:sp>
      <p:sp>
        <p:nvSpPr>
          <p:cNvPr id="6" name="TextBox 6"/>
          <p:cNvSpPr txBox="1"/>
          <p:nvPr/>
        </p:nvSpPr>
        <p:spPr>
          <a:xfrm>
            <a:off x="5373624" y="1178678"/>
            <a:ext cx="8390191" cy="986155"/>
          </a:xfrm>
          <a:prstGeom prst="rect">
            <a:avLst/>
          </a:prstGeom>
        </p:spPr>
        <p:txBody>
          <a:bodyPr lIns="0" tIns="0" rIns="0" bIns="0" rtlCol="0" anchor="t">
            <a:spAutoFit/>
          </a:bodyPr>
          <a:lstStyle/>
          <a:p>
            <a:pPr algn="ctr">
              <a:lnSpc>
                <a:spcPts val="3919"/>
              </a:lnSpc>
            </a:pPr>
            <a:r>
              <a:rPr lang="en-US" sz="2799" u="none" spc="55" dirty="0">
                <a:solidFill>
                  <a:srgbClr val="1A3B29"/>
                </a:solidFill>
                <a:latin typeface="Open Sauce Bold"/>
              </a:rPr>
              <a:t>Défis rencontrés par les ONG et solutions possibles</a:t>
            </a:r>
          </a:p>
        </p:txBody>
      </p:sp>
      <p:sp>
        <p:nvSpPr>
          <p:cNvPr id="7" name="TextBox 7"/>
          <p:cNvSpPr txBox="1"/>
          <p:nvPr/>
        </p:nvSpPr>
        <p:spPr>
          <a:xfrm>
            <a:off x="321721" y="2293421"/>
            <a:ext cx="8596189" cy="2323465"/>
          </a:xfrm>
          <a:prstGeom prst="rect">
            <a:avLst/>
          </a:prstGeom>
        </p:spPr>
        <p:txBody>
          <a:bodyPr lIns="0" tIns="0" rIns="0" bIns="0" rtlCol="0" anchor="t">
            <a:spAutoFit/>
          </a:bodyPr>
          <a:lstStyle/>
          <a:p>
            <a:pPr>
              <a:lnSpc>
                <a:spcPts val="2659"/>
              </a:lnSpc>
            </a:pPr>
            <a:endParaRPr dirty="0"/>
          </a:p>
          <a:p>
            <a:pPr marL="410209" lvl="1" indent="-205105">
              <a:lnSpc>
                <a:spcPts val="2659"/>
              </a:lnSpc>
              <a:buFont typeface="Arial"/>
              <a:buChar char="•"/>
            </a:pPr>
            <a:r>
              <a:rPr lang="en-US" sz="1899" u="none" spc="37" dirty="0">
                <a:solidFill>
                  <a:srgbClr val="1A3B29"/>
                </a:solidFill>
                <a:latin typeface="Open Sauce"/>
              </a:rPr>
              <a:t>Contraintes de financement et de capacité</a:t>
            </a:r>
          </a:p>
          <a:p>
            <a:pPr marL="410209" lvl="1" indent="-205105">
              <a:lnSpc>
                <a:spcPts val="2659"/>
              </a:lnSpc>
              <a:buFont typeface="Arial"/>
              <a:buChar char="•"/>
            </a:pPr>
            <a:r>
              <a:rPr lang="en-US" sz="1899" u="none" spc="37" dirty="0">
                <a:solidFill>
                  <a:srgbClr val="1A3B29"/>
                </a:solidFill>
                <a:latin typeface="Open Sauce"/>
              </a:rPr>
              <a:t>Collecte et ventilation des données</a:t>
            </a:r>
          </a:p>
          <a:p>
            <a:pPr marL="410209" lvl="1" indent="-205105">
              <a:lnSpc>
                <a:spcPts val="2659"/>
              </a:lnSpc>
              <a:buFont typeface="Arial"/>
              <a:buChar char="•"/>
            </a:pPr>
            <a:r>
              <a:rPr lang="en-US" sz="1899" u="none" spc="37" dirty="0">
                <a:solidFill>
                  <a:srgbClr val="1A3B29"/>
                </a:solidFill>
                <a:latin typeface="Open Sauce"/>
              </a:rPr>
              <a:t>Partenariat et collaboration :</a:t>
            </a:r>
          </a:p>
          <a:p>
            <a:pPr marL="410209" lvl="1" indent="-205105">
              <a:lnSpc>
                <a:spcPts val="2659"/>
              </a:lnSpc>
              <a:buFont typeface="Arial"/>
              <a:buChar char="•"/>
            </a:pPr>
            <a:r>
              <a:rPr lang="en-US" sz="1899" u="none" spc="37" dirty="0">
                <a:solidFill>
                  <a:srgbClr val="1A3B29"/>
                </a:solidFill>
                <a:latin typeface="Open Sauce"/>
              </a:rPr>
              <a:t>Manque de capacités de suivi, d’évaluation et d’apprentissage</a:t>
            </a:r>
          </a:p>
          <a:p>
            <a:pPr marL="410209" lvl="1" indent="-205105">
              <a:lnSpc>
                <a:spcPts val="2659"/>
              </a:lnSpc>
              <a:buFont typeface="Arial"/>
              <a:buChar char="•"/>
            </a:pPr>
            <a:r>
              <a:rPr lang="en-US" sz="1899" u="none" spc="37" dirty="0">
                <a:solidFill>
                  <a:srgbClr val="1A3B29"/>
                </a:solidFill>
                <a:latin typeface="Open Sauce"/>
              </a:rPr>
              <a:t>Obstacles/</a:t>
            </a:r>
            <a:r>
              <a:rPr lang="en-US" sz="1899" u="none" spc="37" dirty="0" err="1">
                <a:solidFill>
                  <a:srgbClr val="1A3B29"/>
                </a:solidFill>
                <a:latin typeface="Open Sauce"/>
              </a:rPr>
              <a:t>barrières</a:t>
            </a:r>
            <a:r>
              <a:rPr lang="en-US" sz="1899" u="none" spc="37" dirty="0">
                <a:solidFill>
                  <a:srgbClr val="1A3B29"/>
                </a:solidFill>
                <a:latin typeface="Open Sauce"/>
              </a:rPr>
              <a:t> culturelles à la mise en œuvre des ODD</a:t>
            </a:r>
          </a:p>
          <a:p>
            <a:pPr>
              <a:lnSpc>
                <a:spcPts val="2660"/>
              </a:lnSpc>
            </a:pPr>
            <a:endParaRPr lang="en-US" sz="1899" u="none" spc="37" dirty="0">
              <a:solidFill>
                <a:srgbClr val="1A3B29"/>
              </a:solidFill>
              <a:latin typeface="Open Sauce"/>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3773122"/>
            <a:ext cx="4214053" cy="1094740"/>
          </a:xfrm>
          <a:prstGeom prst="rect">
            <a:avLst/>
          </a:prstGeom>
        </p:spPr>
        <p:txBody>
          <a:bodyPr lIns="0" tIns="0" rIns="0" bIns="0" rtlCol="0" anchor="t">
            <a:spAutoFit/>
          </a:bodyPr>
          <a:lstStyle/>
          <a:p>
            <a:pPr>
              <a:lnSpc>
                <a:spcPts val="8960"/>
              </a:lnSpc>
            </a:pPr>
            <a:r>
              <a:rPr lang="en-US" sz="6400">
                <a:solidFill>
                  <a:srgbClr val="1A3B29"/>
                </a:solidFill>
                <a:latin typeface="Open Sauce Heavy"/>
              </a:rPr>
              <a:t>Session 2</a:t>
            </a:r>
          </a:p>
        </p:txBody>
      </p:sp>
      <p:grpSp>
        <p:nvGrpSpPr>
          <p:cNvPr id="3" name="Group 3"/>
          <p:cNvGrpSpPr/>
          <p:nvPr/>
        </p:nvGrpSpPr>
        <p:grpSpPr>
          <a:xfrm>
            <a:off x="7128065" y="718185"/>
            <a:ext cx="9484612" cy="618490"/>
            <a:chOff x="0" y="0"/>
            <a:chExt cx="12646150" cy="824653"/>
          </a:xfrm>
        </p:grpSpPr>
        <p:sp>
          <p:nvSpPr>
            <p:cNvPr id="4" name="TextBox 4"/>
            <p:cNvSpPr txBox="1"/>
            <p:nvPr/>
          </p:nvSpPr>
          <p:spPr>
            <a:xfrm>
              <a:off x="0" y="-66675"/>
              <a:ext cx="3838438" cy="795655"/>
            </a:xfrm>
            <a:prstGeom prst="rect">
              <a:avLst/>
            </a:prstGeom>
          </p:spPr>
          <p:txBody>
            <a:bodyPr lIns="0" tIns="0" rIns="0" bIns="0" rtlCol="0" anchor="t">
              <a:spAutoFit/>
            </a:bodyPr>
            <a:lstStyle/>
            <a:p>
              <a:pPr>
                <a:lnSpc>
                  <a:spcPts val="5040"/>
                </a:lnSpc>
              </a:pPr>
              <a:r>
                <a:rPr lang="en-US" sz="3600">
                  <a:solidFill>
                    <a:srgbClr val="1A3B29"/>
                  </a:solidFill>
                  <a:latin typeface="Open Sauce Semi-Bold"/>
                </a:rPr>
                <a:t>Slide # 1</a:t>
              </a:r>
            </a:p>
          </p:txBody>
        </p:sp>
        <p:sp>
          <p:nvSpPr>
            <p:cNvPr id="5" name="TextBox 5"/>
            <p:cNvSpPr txBox="1"/>
            <p:nvPr/>
          </p:nvSpPr>
          <p:spPr>
            <a:xfrm>
              <a:off x="4387635" y="-28575"/>
              <a:ext cx="8258515" cy="853228"/>
            </a:xfrm>
            <a:prstGeom prst="rect">
              <a:avLst/>
            </a:prstGeom>
          </p:spPr>
          <p:txBody>
            <a:bodyPr lIns="0" tIns="0" rIns="0" bIns="0" rtlCol="0" anchor="t">
              <a:spAutoFit/>
            </a:bodyPr>
            <a:lstStyle/>
            <a:p>
              <a:pPr>
                <a:lnSpc>
                  <a:spcPts val="2660"/>
                </a:lnSpc>
              </a:pPr>
              <a:r>
                <a:rPr lang="en-US" sz="1900" spc="38" dirty="0">
                  <a:solidFill>
                    <a:srgbClr val="1A3B29"/>
                  </a:solidFill>
                  <a:latin typeface="Open Sauce"/>
                </a:rPr>
                <a:t>Les défis et les opportunités du développement local et  international</a:t>
              </a:r>
            </a:p>
          </p:txBody>
        </p:sp>
      </p:grpSp>
      <p:grpSp>
        <p:nvGrpSpPr>
          <p:cNvPr id="6" name="Group 6"/>
          <p:cNvGrpSpPr/>
          <p:nvPr/>
        </p:nvGrpSpPr>
        <p:grpSpPr>
          <a:xfrm>
            <a:off x="7128065" y="1778270"/>
            <a:ext cx="9484612" cy="1285240"/>
            <a:chOff x="0" y="0"/>
            <a:chExt cx="12646150" cy="1713653"/>
          </a:xfrm>
        </p:grpSpPr>
        <p:sp>
          <p:nvSpPr>
            <p:cNvPr id="7" name="TextBox 7"/>
            <p:cNvSpPr txBox="1"/>
            <p:nvPr/>
          </p:nvSpPr>
          <p:spPr>
            <a:xfrm>
              <a:off x="0" y="-66675"/>
              <a:ext cx="3838438" cy="795655"/>
            </a:xfrm>
            <a:prstGeom prst="rect">
              <a:avLst/>
            </a:prstGeom>
          </p:spPr>
          <p:txBody>
            <a:bodyPr lIns="0" tIns="0" rIns="0" bIns="0" rtlCol="0" anchor="t">
              <a:spAutoFit/>
            </a:bodyPr>
            <a:lstStyle/>
            <a:p>
              <a:pPr>
                <a:lnSpc>
                  <a:spcPts val="5040"/>
                </a:lnSpc>
              </a:pPr>
              <a:r>
                <a:rPr lang="en-US" sz="3600">
                  <a:solidFill>
                    <a:srgbClr val="1A3B29"/>
                  </a:solidFill>
                  <a:latin typeface="Open Sauce Semi-Bold"/>
                </a:rPr>
                <a:t>Slide # 2</a:t>
              </a:r>
            </a:p>
          </p:txBody>
        </p:sp>
        <p:sp>
          <p:nvSpPr>
            <p:cNvPr id="8" name="TextBox 8"/>
            <p:cNvSpPr txBox="1"/>
            <p:nvPr/>
          </p:nvSpPr>
          <p:spPr>
            <a:xfrm>
              <a:off x="4387635" y="-38100"/>
              <a:ext cx="8258515" cy="1751753"/>
            </a:xfrm>
            <a:prstGeom prst="rect">
              <a:avLst/>
            </a:prstGeom>
          </p:spPr>
          <p:txBody>
            <a:bodyPr lIns="0" tIns="0" rIns="0" bIns="0" rtlCol="0" anchor="t">
              <a:spAutoFit/>
            </a:bodyPr>
            <a:lstStyle/>
            <a:p>
              <a:pPr>
                <a:lnSpc>
                  <a:spcPts val="2659"/>
                </a:lnSpc>
              </a:pPr>
              <a:r>
                <a:rPr lang="en-US" sz="1899" spc="37" dirty="0">
                  <a:solidFill>
                    <a:srgbClr val="1A3B29"/>
                  </a:solidFill>
                  <a:latin typeface="Open Sauce"/>
                </a:rPr>
                <a:t>Défis du développement local et international :</a:t>
              </a:r>
            </a:p>
            <a:p>
              <a:pPr>
                <a:lnSpc>
                  <a:spcPts val="2660"/>
                </a:lnSpc>
              </a:pPr>
              <a:r>
                <a:rPr lang="en-US" sz="1900" spc="38" dirty="0">
                  <a:solidFill>
                    <a:srgbClr val="1A3B29"/>
                  </a:solidFill>
                  <a:latin typeface="Open Sauce"/>
                </a:rPr>
                <a:t>-Droits humains, pauvreté, insécurité alimentaire, conflits, inégalités sociales, économiques, territoriales, changement climatique, sanitaires...)</a:t>
              </a:r>
            </a:p>
          </p:txBody>
        </p:sp>
      </p:grpSp>
      <p:grpSp>
        <p:nvGrpSpPr>
          <p:cNvPr id="9" name="Group 9"/>
          <p:cNvGrpSpPr/>
          <p:nvPr/>
        </p:nvGrpSpPr>
        <p:grpSpPr>
          <a:xfrm>
            <a:off x="7128065" y="3406410"/>
            <a:ext cx="9484612" cy="1951990"/>
            <a:chOff x="0" y="0"/>
            <a:chExt cx="12646150" cy="2602653"/>
          </a:xfrm>
        </p:grpSpPr>
        <p:sp>
          <p:nvSpPr>
            <p:cNvPr id="10" name="TextBox 10"/>
            <p:cNvSpPr txBox="1"/>
            <p:nvPr/>
          </p:nvSpPr>
          <p:spPr>
            <a:xfrm>
              <a:off x="0" y="-66675"/>
              <a:ext cx="3838438" cy="795655"/>
            </a:xfrm>
            <a:prstGeom prst="rect">
              <a:avLst/>
            </a:prstGeom>
          </p:spPr>
          <p:txBody>
            <a:bodyPr lIns="0" tIns="0" rIns="0" bIns="0" rtlCol="0" anchor="t">
              <a:spAutoFit/>
            </a:bodyPr>
            <a:lstStyle/>
            <a:p>
              <a:pPr>
                <a:lnSpc>
                  <a:spcPts val="5040"/>
                </a:lnSpc>
              </a:pPr>
              <a:r>
                <a:rPr lang="en-US" sz="3600">
                  <a:solidFill>
                    <a:srgbClr val="1A3B29"/>
                  </a:solidFill>
                  <a:latin typeface="Open Sauce Semi-Bold"/>
                </a:rPr>
                <a:t>Slide # 3</a:t>
              </a:r>
            </a:p>
          </p:txBody>
        </p:sp>
        <p:sp>
          <p:nvSpPr>
            <p:cNvPr id="11" name="TextBox 11"/>
            <p:cNvSpPr txBox="1"/>
            <p:nvPr/>
          </p:nvSpPr>
          <p:spPr>
            <a:xfrm>
              <a:off x="4387635" y="-38100"/>
              <a:ext cx="8258515" cy="2640753"/>
            </a:xfrm>
            <a:prstGeom prst="rect">
              <a:avLst/>
            </a:prstGeom>
          </p:spPr>
          <p:txBody>
            <a:bodyPr lIns="0" tIns="0" rIns="0" bIns="0" rtlCol="0" anchor="t">
              <a:spAutoFit/>
            </a:bodyPr>
            <a:lstStyle/>
            <a:p>
              <a:pPr>
                <a:lnSpc>
                  <a:spcPts val="2659"/>
                </a:lnSpc>
              </a:pPr>
              <a:r>
                <a:rPr lang="en-US" sz="1899" spc="37" dirty="0">
                  <a:solidFill>
                    <a:srgbClr val="1A3B29"/>
                  </a:solidFill>
                  <a:latin typeface="Open Sauce"/>
                </a:rPr>
                <a:t>Opportunités du développement international pour le progrès :</a:t>
              </a:r>
            </a:p>
            <a:p>
              <a:pPr>
                <a:lnSpc>
                  <a:spcPts val="2660"/>
                </a:lnSpc>
              </a:pPr>
              <a:r>
                <a:rPr lang="en-US" sz="1900" spc="38" dirty="0">
                  <a:solidFill>
                    <a:srgbClr val="1A3B29"/>
                  </a:solidFill>
                  <a:latin typeface="Open Sauce"/>
                </a:rPr>
                <a:t>-Partenariats locaux et internationaux, investissements dans l'éducation et la santé, l’accès à l’information, l’empowerment, l’accès au soins, à l’éducation …</a:t>
              </a:r>
            </a:p>
          </p:txBody>
        </p:sp>
      </p:grpSp>
      <p:sp>
        <p:nvSpPr>
          <p:cNvPr id="12" name="AutoShape 12"/>
          <p:cNvSpPr/>
          <p:nvPr/>
        </p:nvSpPr>
        <p:spPr>
          <a:xfrm>
            <a:off x="7128065" y="1458912"/>
            <a:ext cx="9484612" cy="0"/>
          </a:xfrm>
          <a:prstGeom prst="line">
            <a:avLst/>
          </a:prstGeom>
          <a:ln w="47625" cap="rnd">
            <a:solidFill>
              <a:srgbClr val="266041"/>
            </a:solidFill>
            <a:prstDash val="solid"/>
            <a:headEnd type="none" w="sm" len="sm"/>
            <a:tailEnd type="none" w="sm" len="sm"/>
          </a:ln>
        </p:spPr>
      </p:sp>
      <p:sp>
        <p:nvSpPr>
          <p:cNvPr id="13" name="AutoShape 13"/>
          <p:cNvSpPr/>
          <p:nvPr/>
        </p:nvSpPr>
        <p:spPr>
          <a:xfrm>
            <a:off x="7128065" y="3087322"/>
            <a:ext cx="9484612" cy="0"/>
          </a:xfrm>
          <a:prstGeom prst="line">
            <a:avLst/>
          </a:prstGeom>
          <a:ln w="47625" cap="rnd">
            <a:solidFill>
              <a:srgbClr val="266041"/>
            </a:solidFill>
            <a:prstDash val="solid"/>
            <a:headEnd type="none" w="sm" len="sm"/>
            <a:tailEnd type="none" w="sm" len="sm"/>
          </a:ln>
        </p:spPr>
      </p:sp>
      <p:sp>
        <p:nvSpPr>
          <p:cNvPr id="14" name="TextBox 14"/>
          <p:cNvSpPr txBox="1"/>
          <p:nvPr/>
        </p:nvSpPr>
        <p:spPr>
          <a:xfrm>
            <a:off x="2577776" y="1271270"/>
            <a:ext cx="3337781" cy="895985"/>
          </a:xfrm>
          <a:prstGeom prst="rect">
            <a:avLst/>
          </a:prstGeom>
        </p:spPr>
        <p:txBody>
          <a:bodyPr lIns="0" tIns="0" rIns="0" bIns="0" rtlCol="0" anchor="t">
            <a:spAutoFit/>
          </a:bodyPr>
          <a:lstStyle/>
          <a:p>
            <a:pPr>
              <a:lnSpc>
                <a:spcPts val="3499"/>
              </a:lnSpc>
            </a:pPr>
            <a:r>
              <a:rPr lang="en-US" sz="2499" dirty="0">
                <a:solidFill>
                  <a:srgbClr val="1A3B29"/>
                </a:solidFill>
                <a:latin typeface="Open Sauce Bold"/>
              </a:rPr>
              <a:t>HANAA TRIFISS</a:t>
            </a:r>
          </a:p>
          <a:p>
            <a:pPr>
              <a:lnSpc>
                <a:spcPts val="1960"/>
              </a:lnSpc>
            </a:pPr>
            <a:r>
              <a:rPr lang="en-US" sz="1400" dirty="0">
                <a:solidFill>
                  <a:srgbClr val="3F7E44"/>
                </a:solidFill>
                <a:latin typeface="Open Sauce"/>
              </a:rPr>
              <a:t>Consultante en stratégie d’influence </a:t>
            </a:r>
          </a:p>
          <a:p>
            <a:pPr>
              <a:lnSpc>
                <a:spcPts val="1680"/>
              </a:lnSpc>
            </a:pPr>
            <a:r>
              <a:rPr lang="en-US" sz="1200" dirty="0">
                <a:solidFill>
                  <a:srgbClr val="1A3B29"/>
                </a:solidFill>
                <a:latin typeface="Open Sauce"/>
              </a:rPr>
              <a:t>MI</a:t>
            </a:r>
            <a:r>
              <a:rPr lang="en-US" sz="1200" dirty="0">
                <a:solidFill>
                  <a:srgbClr val="000000"/>
                </a:solidFill>
                <a:latin typeface="Open Sauce"/>
              </a:rPr>
              <a:t>LITANTE POUR L’ÉGALITÉ DES CHANCES</a:t>
            </a:r>
          </a:p>
        </p:txBody>
      </p:sp>
      <p:grpSp>
        <p:nvGrpSpPr>
          <p:cNvPr id="15" name="Group 15"/>
          <p:cNvGrpSpPr/>
          <p:nvPr/>
        </p:nvGrpSpPr>
        <p:grpSpPr>
          <a:xfrm>
            <a:off x="7128065" y="5900776"/>
            <a:ext cx="9484612" cy="2952115"/>
            <a:chOff x="0" y="0"/>
            <a:chExt cx="12646150" cy="3936153"/>
          </a:xfrm>
        </p:grpSpPr>
        <p:sp>
          <p:nvSpPr>
            <p:cNvPr id="16" name="TextBox 16"/>
            <p:cNvSpPr txBox="1"/>
            <p:nvPr/>
          </p:nvSpPr>
          <p:spPr>
            <a:xfrm>
              <a:off x="0" y="-66675"/>
              <a:ext cx="3838438" cy="795655"/>
            </a:xfrm>
            <a:prstGeom prst="rect">
              <a:avLst/>
            </a:prstGeom>
          </p:spPr>
          <p:txBody>
            <a:bodyPr lIns="0" tIns="0" rIns="0" bIns="0" rtlCol="0" anchor="t">
              <a:spAutoFit/>
            </a:bodyPr>
            <a:lstStyle/>
            <a:p>
              <a:pPr>
                <a:lnSpc>
                  <a:spcPts val="5040"/>
                </a:lnSpc>
              </a:pPr>
              <a:r>
                <a:rPr lang="en-US" sz="3600">
                  <a:solidFill>
                    <a:srgbClr val="1A3B29"/>
                  </a:solidFill>
                  <a:latin typeface="Open Sauce Semi-Bold"/>
                </a:rPr>
                <a:t>Slide # 4</a:t>
              </a:r>
            </a:p>
          </p:txBody>
        </p:sp>
        <p:sp>
          <p:nvSpPr>
            <p:cNvPr id="17" name="TextBox 17"/>
            <p:cNvSpPr txBox="1"/>
            <p:nvPr/>
          </p:nvSpPr>
          <p:spPr>
            <a:xfrm>
              <a:off x="4387635" y="-38100"/>
              <a:ext cx="8258515" cy="3974253"/>
            </a:xfrm>
            <a:prstGeom prst="rect">
              <a:avLst/>
            </a:prstGeom>
          </p:spPr>
          <p:txBody>
            <a:bodyPr lIns="0" tIns="0" rIns="0" bIns="0" rtlCol="0" anchor="t">
              <a:spAutoFit/>
            </a:bodyPr>
            <a:lstStyle/>
            <a:p>
              <a:pPr>
                <a:lnSpc>
                  <a:spcPts val="2659"/>
                </a:lnSpc>
              </a:pPr>
              <a:r>
                <a:rPr lang="en-US" sz="1899" spc="37" dirty="0">
                  <a:solidFill>
                    <a:srgbClr val="1A3B29"/>
                  </a:solidFill>
                  <a:latin typeface="Open Sauce"/>
                </a:rPr>
                <a:t>-Le rôle de la société civile</a:t>
              </a:r>
            </a:p>
            <a:p>
              <a:pPr>
                <a:lnSpc>
                  <a:spcPts val="2659"/>
                </a:lnSpc>
              </a:pPr>
              <a:r>
                <a:rPr lang="en-US" sz="1899" spc="37" dirty="0">
                  <a:solidFill>
                    <a:srgbClr val="1A3B29"/>
                  </a:solidFill>
                  <a:latin typeface="Open Sauce"/>
                </a:rPr>
                <a:t>-Importance des ONG dans le développement local et international</a:t>
              </a:r>
            </a:p>
            <a:p>
              <a:pPr>
                <a:lnSpc>
                  <a:spcPts val="2659"/>
                </a:lnSpc>
              </a:pPr>
              <a:r>
                <a:rPr lang="en-US" sz="1899" spc="37" dirty="0">
                  <a:solidFill>
                    <a:srgbClr val="1A3B29"/>
                  </a:solidFill>
                  <a:latin typeface="Open Sauce"/>
                </a:rPr>
                <a:t>-Contributions des ONG aux défis et aux opportunités</a:t>
              </a:r>
            </a:p>
            <a:p>
              <a:pPr>
                <a:lnSpc>
                  <a:spcPts val="2659"/>
                </a:lnSpc>
              </a:pPr>
              <a:r>
                <a:rPr lang="en-US" sz="1899" spc="37" dirty="0">
                  <a:solidFill>
                    <a:srgbClr val="1A3B29"/>
                  </a:solidFill>
                  <a:latin typeface="Open Sauce"/>
                </a:rPr>
                <a:t>-Présentation de quelques projets d'ONG exemplaires</a:t>
              </a:r>
            </a:p>
            <a:p>
              <a:pPr>
                <a:lnSpc>
                  <a:spcPts val="2659"/>
                </a:lnSpc>
              </a:pPr>
              <a:r>
                <a:rPr lang="en-US" sz="1899" spc="37" dirty="0">
                  <a:solidFill>
                    <a:srgbClr val="1A3B29"/>
                  </a:solidFill>
                  <a:latin typeface="Open Sauce"/>
                </a:rPr>
                <a:t>-Impact de ces projets sur les communautés locales et impact à l'international</a:t>
              </a:r>
            </a:p>
          </p:txBody>
        </p:sp>
      </p:grpSp>
      <p:sp>
        <p:nvSpPr>
          <p:cNvPr id="18" name="AutoShape 18"/>
          <p:cNvSpPr/>
          <p:nvPr/>
        </p:nvSpPr>
        <p:spPr>
          <a:xfrm>
            <a:off x="7128065" y="5637597"/>
            <a:ext cx="9484612" cy="0"/>
          </a:xfrm>
          <a:prstGeom prst="line">
            <a:avLst/>
          </a:prstGeom>
          <a:ln w="47625" cap="rnd">
            <a:solidFill>
              <a:srgbClr val="266041"/>
            </a:solidFill>
            <a:prstDash val="solid"/>
            <a:headEnd type="none" w="sm" len="sm"/>
            <a:tailEnd type="none" w="sm" len="sm"/>
          </a:ln>
        </p:spPr>
      </p:sp>
      <p:sp>
        <p:nvSpPr>
          <p:cNvPr id="19" name="TextBox 19"/>
          <p:cNvSpPr txBox="1"/>
          <p:nvPr/>
        </p:nvSpPr>
        <p:spPr>
          <a:xfrm>
            <a:off x="1028700" y="9220200"/>
            <a:ext cx="3921017" cy="274193"/>
          </a:xfrm>
          <a:prstGeom prst="rect">
            <a:avLst/>
          </a:prstGeom>
        </p:spPr>
        <p:txBody>
          <a:bodyPr lIns="0" tIns="0" rIns="0" bIns="0" rtlCol="0" anchor="t">
            <a:spAutoFit/>
          </a:bodyPr>
          <a:lstStyle/>
          <a:p>
            <a:pPr marL="0" lvl="0" indent="0">
              <a:lnSpc>
                <a:spcPts val="2211"/>
              </a:lnSpc>
              <a:spcBef>
                <a:spcPct val="0"/>
              </a:spcBef>
            </a:pPr>
            <a:r>
              <a:rPr lang="en-US" sz="1579" spc="31" dirty="0">
                <a:solidFill>
                  <a:srgbClr val="3F7E44"/>
                </a:solidFill>
                <a:latin typeface="Open Sauce"/>
              </a:rPr>
              <a:t>Objectifs de développement durable</a:t>
            </a:r>
          </a:p>
        </p:txBody>
      </p:sp>
      <p:sp>
        <p:nvSpPr>
          <p:cNvPr id="20" name="TextBox 20"/>
          <p:cNvSpPr txBox="1"/>
          <p:nvPr/>
        </p:nvSpPr>
        <p:spPr>
          <a:xfrm>
            <a:off x="14005100" y="9054157"/>
            <a:ext cx="2786918" cy="550418"/>
          </a:xfrm>
          <a:prstGeom prst="rect">
            <a:avLst/>
          </a:prstGeom>
        </p:spPr>
        <p:txBody>
          <a:bodyPr lIns="0" tIns="0" rIns="0" bIns="0" rtlCol="0" anchor="t">
            <a:spAutoFit/>
          </a:bodyPr>
          <a:lstStyle/>
          <a:p>
            <a:pPr algn="r">
              <a:lnSpc>
                <a:spcPts val="2211"/>
              </a:lnSpc>
            </a:pPr>
            <a:r>
              <a:rPr lang="en-US" sz="1579" spc="31" dirty="0">
                <a:solidFill>
                  <a:srgbClr val="3F7E44"/>
                </a:solidFill>
                <a:latin typeface="Open Sauce"/>
              </a:rPr>
              <a:t>Date:</a:t>
            </a:r>
          </a:p>
          <a:p>
            <a:pPr marL="0" lvl="0" indent="0" algn="r">
              <a:lnSpc>
                <a:spcPts val="2211"/>
              </a:lnSpc>
              <a:spcBef>
                <a:spcPct val="0"/>
              </a:spcBef>
            </a:pPr>
            <a:r>
              <a:rPr lang="en-US" sz="1579" spc="31" dirty="0">
                <a:solidFill>
                  <a:srgbClr val="3F7E44"/>
                </a:solidFill>
                <a:latin typeface="Open Sauce"/>
              </a:rPr>
              <a:t>Mardi, 27 février 2024</a:t>
            </a:r>
          </a:p>
        </p:txBody>
      </p:sp>
      <p:grpSp>
        <p:nvGrpSpPr>
          <p:cNvPr id="21" name="Group 21"/>
          <p:cNvGrpSpPr/>
          <p:nvPr/>
        </p:nvGrpSpPr>
        <p:grpSpPr>
          <a:xfrm>
            <a:off x="556925" y="710684"/>
            <a:ext cx="2020851" cy="2064782"/>
            <a:chOff x="0" y="0"/>
            <a:chExt cx="2694468" cy="2753043"/>
          </a:xfrm>
        </p:grpSpPr>
        <p:pic>
          <p:nvPicPr>
            <p:cNvPr id="22" name="Picture 22"/>
            <p:cNvPicPr>
              <a:picLocks noChangeAspect="1"/>
            </p:cNvPicPr>
            <p:nvPr/>
          </p:nvPicPr>
          <p:blipFill>
            <a:blip r:embed="rId2"/>
            <a:srcRect l="1063" r="1063"/>
            <a:stretch>
              <a:fillRect/>
            </a:stretch>
          </p:blipFill>
          <p:spPr>
            <a:xfrm>
              <a:off x="0" y="0"/>
              <a:ext cx="2694468" cy="2753043"/>
            </a:xfrm>
            <a:prstGeom prst="rect">
              <a:avLst/>
            </a:prstGeom>
          </p:spPr>
        </p:pic>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110" b="-31074"/>
            </a:stretch>
          </a:blipFill>
        </p:spPr>
      </p:sp>
      <p:grpSp>
        <p:nvGrpSpPr>
          <p:cNvPr id="3" name="Group 3"/>
          <p:cNvGrpSpPr/>
          <p:nvPr/>
        </p:nvGrpSpPr>
        <p:grpSpPr>
          <a:xfrm>
            <a:off x="1028700" y="4965932"/>
            <a:ext cx="7879612" cy="5321068"/>
            <a:chOff x="0" y="0"/>
            <a:chExt cx="2665449" cy="1799966"/>
          </a:xfrm>
        </p:grpSpPr>
        <p:sp>
          <p:nvSpPr>
            <p:cNvPr id="4" name="Freeform 4"/>
            <p:cNvSpPr/>
            <p:nvPr/>
          </p:nvSpPr>
          <p:spPr>
            <a:xfrm>
              <a:off x="0" y="0"/>
              <a:ext cx="2665449" cy="1799966"/>
            </a:xfrm>
            <a:custGeom>
              <a:avLst/>
              <a:gdLst/>
              <a:ahLst/>
              <a:cxnLst/>
              <a:rect l="l" t="t" r="r" b="b"/>
              <a:pathLst>
                <a:path w="2665449" h="1799966">
                  <a:moveTo>
                    <a:pt x="0" y="0"/>
                  </a:moveTo>
                  <a:lnTo>
                    <a:pt x="2665449" y="0"/>
                  </a:lnTo>
                  <a:lnTo>
                    <a:pt x="2665449" y="1799966"/>
                  </a:lnTo>
                  <a:lnTo>
                    <a:pt x="0" y="1799966"/>
                  </a:lnTo>
                  <a:close/>
                </a:path>
              </a:pathLst>
            </a:custGeom>
            <a:solidFill>
              <a:srgbClr val="266041"/>
            </a:solidFill>
          </p:spPr>
        </p:sp>
      </p:grpSp>
      <p:grpSp>
        <p:nvGrpSpPr>
          <p:cNvPr id="5" name="Group 5"/>
          <p:cNvGrpSpPr/>
          <p:nvPr/>
        </p:nvGrpSpPr>
        <p:grpSpPr>
          <a:xfrm>
            <a:off x="1773663" y="5679514"/>
            <a:ext cx="6785978" cy="1981393"/>
            <a:chOff x="0" y="0"/>
            <a:chExt cx="9047971" cy="2641858"/>
          </a:xfrm>
        </p:grpSpPr>
        <p:sp>
          <p:nvSpPr>
            <p:cNvPr id="6" name="TextBox 6"/>
            <p:cNvSpPr txBox="1"/>
            <p:nvPr/>
          </p:nvSpPr>
          <p:spPr>
            <a:xfrm>
              <a:off x="0" y="1358738"/>
              <a:ext cx="9047971" cy="1283120"/>
            </a:xfrm>
            <a:prstGeom prst="rect">
              <a:avLst/>
            </a:prstGeom>
          </p:spPr>
          <p:txBody>
            <a:bodyPr lIns="0" tIns="0" rIns="0" bIns="0" rtlCol="0" anchor="t">
              <a:spAutoFit/>
            </a:bodyPr>
            <a:lstStyle/>
            <a:p>
              <a:pPr algn="ctr">
                <a:lnSpc>
                  <a:spcPts val="3920"/>
                </a:lnSpc>
              </a:pPr>
              <a:r>
                <a:rPr lang="en-US" sz="2800" dirty="0">
                  <a:solidFill>
                    <a:srgbClr val="FFFFFF"/>
                  </a:solidFill>
                  <a:latin typeface="Open Sauce Bold"/>
                </a:rPr>
                <a:t>Les défis et les opportunités du développement local et  international</a:t>
              </a:r>
            </a:p>
          </p:txBody>
        </p:sp>
        <p:sp>
          <p:nvSpPr>
            <p:cNvPr id="7" name="TextBox 7"/>
            <p:cNvSpPr txBox="1"/>
            <p:nvPr/>
          </p:nvSpPr>
          <p:spPr>
            <a:xfrm>
              <a:off x="0" y="-123825"/>
              <a:ext cx="9047971" cy="1418378"/>
            </a:xfrm>
            <a:prstGeom prst="rect">
              <a:avLst/>
            </a:prstGeom>
          </p:spPr>
          <p:txBody>
            <a:bodyPr lIns="0" tIns="0" rIns="0" bIns="0" rtlCol="0" anchor="t">
              <a:spAutoFit/>
            </a:bodyPr>
            <a:lstStyle/>
            <a:p>
              <a:pPr algn="ctr">
                <a:lnSpc>
                  <a:spcPts val="8959"/>
                </a:lnSpc>
                <a:spcBef>
                  <a:spcPct val="0"/>
                </a:spcBef>
              </a:pPr>
              <a:r>
                <a:rPr lang="en-US" sz="6399">
                  <a:solidFill>
                    <a:srgbClr val="FFFFFF"/>
                  </a:solidFill>
                  <a:latin typeface="Open Sauce Semi-Bold"/>
                </a:rPr>
                <a:t>Session 2 </a:t>
              </a:r>
            </a:p>
          </p:txBody>
        </p:sp>
      </p:grpSp>
      <p:sp>
        <p:nvSpPr>
          <p:cNvPr id="8" name="TextBox 8"/>
          <p:cNvSpPr txBox="1"/>
          <p:nvPr/>
        </p:nvSpPr>
        <p:spPr>
          <a:xfrm>
            <a:off x="1773663" y="8744816"/>
            <a:ext cx="3911270" cy="264160"/>
          </a:xfrm>
          <a:prstGeom prst="rect">
            <a:avLst/>
          </a:prstGeom>
        </p:spPr>
        <p:txBody>
          <a:bodyPr lIns="0" tIns="0" rIns="0" bIns="0" rtlCol="0" anchor="t">
            <a:spAutoFit/>
          </a:bodyPr>
          <a:lstStyle/>
          <a:p>
            <a:pPr marL="0" lvl="0" indent="0">
              <a:lnSpc>
                <a:spcPts val="2240"/>
              </a:lnSpc>
              <a:spcBef>
                <a:spcPct val="0"/>
              </a:spcBef>
            </a:pPr>
            <a:r>
              <a:rPr lang="en-US" sz="1600" spc="32" dirty="0">
                <a:solidFill>
                  <a:srgbClr val="FFFFFF"/>
                </a:solidFill>
                <a:latin typeface="Open Sauce"/>
              </a:rPr>
              <a:t>Objectifs de développement durable</a:t>
            </a:r>
          </a:p>
        </p:txBody>
      </p:sp>
      <p:sp>
        <p:nvSpPr>
          <p:cNvPr id="9" name="TextBox 9"/>
          <p:cNvSpPr txBox="1"/>
          <p:nvPr/>
        </p:nvSpPr>
        <p:spPr>
          <a:xfrm>
            <a:off x="6370528" y="8459066"/>
            <a:ext cx="2537784" cy="549910"/>
          </a:xfrm>
          <a:prstGeom prst="rect">
            <a:avLst/>
          </a:prstGeom>
        </p:spPr>
        <p:txBody>
          <a:bodyPr lIns="0" tIns="0" rIns="0" bIns="0" rtlCol="0" anchor="t">
            <a:spAutoFit/>
          </a:bodyPr>
          <a:lstStyle/>
          <a:p>
            <a:pPr>
              <a:lnSpc>
                <a:spcPts val="2239"/>
              </a:lnSpc>
            </a:pPr>
            <a:r>
              <a:rPr lang="en-US" sz="1599" spc="31" dirty="0">
                <a:solidFill>
                  <a:srgbClr val="FFFFFF"/>
                </a:solidFill>
                <a:latin typeface="Open Sauce"/>
              </a:rPr>
              <a:t>                            Date:</a:t>
            </a:r>
          </a:p>
          <a:p>
            <a:pPr marL="0" lvl="0" indent="0">
              <a:lnSpc>
                <a:spcPts val="2240"/>
              </a:lnSpc>
              <a:spcBef>
                <a:spcPct val="0"/>
              </a:spcBef>
            </a:pPr>
            <a:r>
              <a:rPr lang="en-US" sz="1600" spc="32" dirty="0">
                <a:solidFill>
                  <a:srgbClr val="FFFFFF"/>
                </a:solidFill>
                <a:latin typeface="Open Sauce"/>
              </a:rPr>
              <a:t>Mardi, 27 février 2024</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407" b="-5110"/>
            </a:stretch>
          </a:blipFill>
        </p:spPr>
        <p:txBody>
          <a:bodyPr/>
          <a:lstStyle/>
          <a:p>
            <a:endParaRPr lang="fr-FR" dirty="0"/>
          </a:p>
        </p:txBody>
      </p:sp>
      <p:grpSp>
        <p:nvGrpSpPr>
          <p:cNvPr id="3" name="Group 3"/>
          <p:cNvGrpSpPr/>
          <p:nvPr/>
        </p:nvGrpSpPr>
        <p:grpSpPr>
          <a:xfrm>
            <a:off x="1028700" y="4965932"/>
            <a:ext cx="7879612" cy="5321068"/>
            <a:chOff x="0" y="0"/>
            <a:chExt cx="2665449" cy="1799966"/>
          </a:xfrm>
        </p:grpSpPr>
        <p:sp>
          <p:nvSpPr>
            <p:cNvPr id="4" name="Freeform 4"/>
            <p:cNvSpPr/>
            <p:nvPr/>
          </p:nvSpPr>
          <p:spPr>
            <a:xfrm>
              <a:off x="0" y="0"/>
              <a:ext cx="2665449" cy="1799966"/>
            </a:xfrm>
            <a:custGeom>
              <a:avLst/>
              <a:gdLst/>
              <a:ahLst/>
              <a:cxnLst/>
              <a:rect l="l" t="t" r="r" b="b"/>
              <a:pathLst>
                <a:path w="2665449" h="1799966">
                  <a:moveTo>
                    <a:pt x="0" y="0"/>
                  </a:moveTo>
                  <a:lnTo>
                    <a:pt x="2665449" y="0"/>
                  </a:lnTo>
                  <a:lnTo>
                    <a:pt x="2665449" y="1799966"/>
                  </a:lnTo>
                  <a:lnTo>
                    <a:pt x="0" y="1799966"/>
                  </a:lnTo>
                  <a:close/>
                </a:path>
              </a:pathLst>
            </a:custGeom>
            <a:solidFill>
              <a:srgbClr val="266041"/>
            </a:solidFill>
          </p:spPr>
        </p:sp>
      </p:grpSp>
      <p:grpSp>
        <p:nvGrpSpPr>
          <p:cNvPr id="5" name="Group 5"/>
          <p:cNvGrpSpPr/>
          <p:nvPr/>
        </p:nvGrpSpPr>
        <p:grpSpPr>
          <a:xfrm>
            <a:off x="1773663" y="5218955"/>
            <a:ext cx="6785978" cy="2992948"/>
            <a:chOff x="0" y="0"/>
            <a:chExt cx="9047971" cy="3990598"/>
          </a:xfrm>
        </p:grpSpPr>
        <p:sp>
          <p:nvSpPr>
            <p:cNvPr id="6" name="TextBox 6"/>
            <p:cNvSpPr txBox="1"/>
            <p:nvPr/>
          </p:nvSpPr>
          <p:spPr>
            <a:xfrm>
              <a:off x="0" y="1358738"/>
              <a:ext cx="9047971" cy="2631860"/>
            </a:xfrm>
            <a:prstGeom prst="rect">
              <a:avLst/>
            </a:prstGeom>
          </p:spPr>
          <p:txBody>
            <a:bodyPr lIns="0" tIns="0" rIns="0" bIns="0" rtlCol="0" anchor="t">
              <a:spAutoFit/>
            </a:bodyPr>
            <a:lstStyle/>
            <a:p>
              <a:pPr>
                <a:lnSpc>
                  <a:spcPts val="3920"/>
                </a:lnSpc>
              </a:pPr>
              <a:r>
                <a:rPr lang="en-US" sz="2800" dirty="0">
                  <a:solidFill>
                    <a:srgbClr val="FFFFFF"/>
                  </a:solidFill>
                  <a:latin typeface="Open Sauce Bold"/>
                </a:rPr>
                <a:t>Défis du développement local et international :</a:t>
              </a:r>
            </a:p>
            <a:p>
              <a:pPr>
                <a:lnSpc>
                  <a:spcPts val="2660"/>
                </a:lnSpc>
              </a:pPr>
              <a:r>
                <a:rPr lang="en-US" sz="1900" dirty="0">
                  <a:solidFill>
                    <a:srgbClr val="FFFFFF"/>
                  </a:solidFill>
                  <a:latin typeface="Open Sauce"/>
                </a:rPr>
                <a:t>-Droits humains, pauvreté, insécurité alimentaire, conflits, inégalités sociales, économiques, territoriales, changement climatique, sanitaires...)</a:t>
              </a:r>
            </a:p>
          </p:txBody>
        </p:sp>
        <p:sp>
          <p:nvSpPr>
            <p:cNvPr id="7" name="TextBox 7"/>
            <p:cNvSpPr txBox="1"/>
            <p:nvPr/>
          </p:nvSpPr>
          <p:spPr>
            <a:xfrm>
              <a:off x="0" y="-123825"/>
              <a:ext cx="9047971" cy="1418378"/>
            </a:xfrm>
            <a:prstGeom prst="rect">
              <a:avLst/>
            </a:prstGeom>
          </p:spPr>
          <p:txBody>
            <a:bodyPr lIns="0" tIns="0" rIns="0" bIns="0" rtlCol="0" anchor="t">
              <a:spAutoFit/>
            </a:bodyPr>
            <a:lstStyle/>
            <a:p>
              <a:pPr algn="ctr">
                <a:lnSpc>
                  <a:spcPts val="8959"/>
                </a:lnSpc>
                <a:spcBef>
                  <a:spcPct val="0"/>
                </a:spcBef>
              </a:pPr>
              <a:r>
                <a:rPr lang="en-US" sz="6399">
                  <a:solidFill>
                    <a:srgbClr val="FFFFFF"/>
                  </a:solidFill>
                  <a:latin typeface="Open Sauce Semi-Bold"/>
                </a:rPr>
                <a:t>Session 2</a:t>
              </a:r>
            </a:p>
          </p:txBody>
        </p:sp>
      </p:grpSp>
      <p:sp>
        <p:nvSpPr>
          <p:cNvPr id="8" name="TextBox 8"/>
          <p:cNvSpPr txBox="1"/>
          <p:nvPr/>
        </p:nvSpPr>
        <p:spPr>
          <a:xfrm>
            <a:off x="1773663" y="8744816"/>
            <a:ext cx="3911270" cy="264160"/>
          </a:xfrm>
          <a:prstGeom prst="rect">
            <a:avLst/>
          </a:prstGeom>
        </p:spPr>
        <p:txBody>
          <a:bodyPr lIns="0" tIns="0" rIns="0" bIns="0" rtlCol="0" anchor="t">
            <a:spAutoFit/>
          </a:bodyPr>
          <a:lstStyle/>
          <a:p>
            <a:pPr marL="0" lvl="0" indent="0">
              <a:lnSpc>
                <a:spcPts val="2240"/>
              </a:lnSpc>
              <a:spcBef>
                <a:spcPct val="0"/>
              </a:spcBef>
            </a:pPr>
            <a:r>
              <a:rPr lang="en-US" sz="1600" spc="32" dirty="0">
                <a:solidFill>
                  <a:srgbClr val="FFFFFF"/>
                </a:solidFill>
                <a:latin typeface="Open Sauce"/>
              </a:rPr>
              <a:t>Objectifs de développement durable</a:t>
            </a:r>
          </a:p>
        </p:txBody>
      </p:sp>
      <p:sp>
        <p:nvSpPr>
          <p:cNvPr id="9" name="TextBox 9"/>
          <p:cNvSpPr txBox="1"/>
          <p:nvPr/>
        </p:nvSpPr>
        <p:spPr>
          <a:xfrm>
            <a:off x="6161345" y="8479386"/>
            <a:ext cx="2537784" cy="549910"/>
          </a:xfrm>
          <a:prstGeom prst="rect">
            <a:avLst/>
          </a:prstGeom>
        </p:spPr>
        <p:txBody>
          <a:bodyPr lIns="0" tIns="0" rIns="0" bIns="0" rtlCol="0" anchor="t">
            <a:spAutoFit/>
          </a:bodyPr>
          <a:lstStyle/>
          <a:p>
            <a:pPr>
              <a:lnSpc>
                <a:spcPts val="2239"/>
              </a:lnSpc>
            </a:pPr>
            <a:r>
              <a:rPr lang="en-US" sz="1599" spc="31" dirty="0">
                <a:solidFill>
                  <a:srgbClr val="FFFFFF"/>
                </a:solidFill>
                <a:latin typeface="Open Sauce"/>
              </a:rPr>
              <a:t>                            Date:</a:t>
            </a:r>
          </a:p>
          <a:p>
            <a:pPr marL="0" lvl="0" indent="0">
              <a:lnSpc>
                <a:spcPts val="2240"/>
              </a:lnSpc>
              <a:spcBef>
                <a:spcPct val="0"/>
              </a:spcBef>
            </a:pPr>
            <a:r>
              <a:rPr lang="en-US" sz="1600" spc="32" dirty="0">
                <a:solidFill>
                  <a:srgbClr val="FFFFFF"/>
                </a:solidFill>
                <a:latin typeface="Open Sauce"/>
              </a:rPr>
              <a:t>Mardi, 27 février 2024</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66041"/>
        </a:solidFill>
        <a:effectLst/>
      </p:bgPr>
    </p:bg>
    <p:spTree>
      <p:nvGrpSpPr>
        <p:cNvPr id="1" name=""/>
        <p:cNvGrpSpPr/>
        <p:nvPr/>
      </p:nvGrpSpPr>
      <p:grpSpPr>
        <a:xfrm>
          <a:off x="0" y="0"/>
          <a:ext cx="0" cy="0"/>
          <a:chOff x="0" y="0"/>
          <a:chExt cx="0" cy="0"/>
        </a:xfrm>
      </p:grpSpPr>
      <p:sp>
        <p:nvSpPr>
          <p:cNvPr id="2" name="Freeform 2"/>
          <p:cNvSpPr/>
          <p:nvPr/>
        </p:nvSpPr>
        <p:spPr>
          <a:xfrm>
            <a:off x="0" y="0"/>
            <a:ext cx="10313370" cy="10685871"/>
          </a:xfrm>
          <a:custGeom>
            <a:avLst/>
            <a:gdLst/>
            <a:ahLst/>
            <a:cxnLst/>
            <a:rect l="l" t="t" r="r" b="b"/>
            <a:pathLst>
              <a:path w="10313370" h="10685871">
                <a:moveTo>
                  <a:pt x="0" y="0"/>
                </a:moveTo>
                <a:lnTo>
                  <a:pt x="10313370" y="0"/>
                </a:lnTo>
                <a:lnTo>
                  <a:pt x="10313370" y="10685871"/>
                </a:lnTo>
                <a:lnTo>
                  <a:pt x="0" y="10685871"/>
                </a:lnTo>
                <a:lnTo>
                  <a:pt x="0" y="0"/>
                </a:lnTo>
                <a:close/>
              </a:path>
            </a:pathLst>
          </a:custGeom>
          <a:blipFill>
            <a:blip r:embed="rId2"/>
            <a:stretch>
              <a:fillRect l="-2099" t="-23904" b="-23904"/>
            </a:stretch>
          </a:blipFill>
        </p:spPr>
      </p:sp>
      <p:sp>
        <p:nvSpPr>
          <p:cNvPr id="3" name="TextBox 3"/>
          <p:cNvSpPr txBox="1"/>
          <p:nvPr/>
        </p:nvSpPr>
        <p:spPr>
          <a:xfrm>
            <a:off x="11434626" y="3292518"/>
            <a:ext cx="5331251" cy="971550"/>
          </a:xfrm>
          <a:prstGeom prst="rect">
            <a:avLst/>
          </a:prstGeom>
        </p:spPr>
        <p:txBody>
          <a:bodyPr lIns="0" tIns="0" rIns="0" bIns="0" rtlCol="0" anchor="t">
            <a:spAutoFit/>
          </a:bodyPr>
          <a:lstStyle/>
          <a:p>
            <a:pPr algn="ctr">
              <a:lnSpc>
                <a:spcPts val="7679"/>
              </a:lnSpc>
            </a:pPr>
            <a:r>
              <a:rPr lang="en-US" sz="6399">
                <a:solidFill>
                  <a:srgbClr val="FFFFFF"/>
                </a:solidFill>
                <a:latin typeface="Open Sauce Heavy"/>
              </a:rPr>
              <a:t>Session 2</a:t>
            </a:r>
          </a:p>
        </p:txBody>
      </p:sp>
      <p:sp>
        <p:nvSpPr>
          <p:cNvPr id="4" name="TextBox 4"/>
          <p:cNvSpPr txBox="1"/>
          <p:nvPr/>
        </p:nvSpPr>
        <p:spPr>
          <a:xfrm>
            <a:off x="11434626" y="4387432"/>
            <a:ext cx="6336557" cy="2750185"/>
          </a:xfrm>
          <a:prstGeom prst="rect">
            <a:avLst/>
          </a:prstGeom>
        </p:spPr>
        <p:txBody>
          <a:bodyPr lIns="0" tIns="0" rIns="0" bIns="0" rtlCol="0" anchor="t">
            <a:spAutoFit/>
          </a:bodyPr>
          <a:lstStyle/>
          <a:p>
            <a:pPr>
              <a:lnSpc>
                <a:spcPts val="3919"/>
              </a:lnSpc>
            </a:pPr>
            <a:r>
              <a:rPr lang="en-US" sz="2799" spc="55" dirty="0">
                <a:solidFill>
                  <a:srgbClr val="FFFFFF"/>
                </a:solidFill>
                <a:latin typeface="Open Sauce Bold"/>
              </a:rPr>
              <a:t>Opportunités du développement international pour le progrès :</a:t>
            </a:r>
          </a:p>
          <a:p>
            <a:pPr>
              <a:lnSpc>
                <a:spcPts val="3359"/>
              </a:lnSpc>
            </a:pPr>
            <a:endParaRPr lang="en-US" sz="2799" spc="55" dirty="0">
              <a:solidFill>
                <a:srgbClr val="FFFFFF"/>
              </a:solidFill>
              <a:latin typeface="Open Sauce Bold"/>
            </a:endParaRPr>
          </a:p>
          <a:p>
            <a:pPr>
              <a:lnSpc>
                <a:spcPts val="2659"/>
              </a:lnSpc>
            </a:pPr>
            <a:r>
              <a:rPr lang="en-US" sz="1899" spc="37" dirty="0">
                <a:solidFill>
                  <a:srgbClr val="FFFFFF"/>
                </a:solidFill>
                <a:latin typeface="Open Sauce"/>
              </a:rPr>
              <a:t>-Partenariats locaux et internationaux, investissements dans l'éducation et la santé, l’accès à l’information, l’empowerment, l’accès au soins, à l’éducation …</a:t>
            </a:r>
          </a:p>
        </p:txBody>
      </p:sp>
      <p:sp>
        <p:nvSpPr>
          <p:cNvPr id="5" name="TextBox 5"/>
          <p:cNvSpPr txBox="1"/>
          <p:nvPr/>
        </p:nvSpPr>
        <p:spPr>
          <a:xfrm>
            <a:off x="11434626" y="9229725"/>
            <a:ext cx="3911270" cy="264160"/>
          </a:xfrm>
          <a:prstGeom prst="rect">
            <a:avLst/>
          </a:prstGeom>
        </p:spPr>
        <p:txBody>
          <a:bodyPr lIns="0" tIns="0" rIns="0" bIns="0" rtlCol="0" anchor="t">
            <a:spAutoFit/>
          </a:bodyPr>
          <a:lstStyle/>
          <a:p>
            <a:pPr marL="0" lvl="0" indent="0">
              <a:lnSpc>
                <a:spcPts val="2240"/>
              </a:lnSpc>
              <a:spcBef>
                <a:spcPct val="0"/>
              </a:spcBef>
            </a:pPr>
            <a:r>
              <a:rPr lang="en-US" sz="1600" spc="32" dirty="0">
                <a:solidFill>
                  <a:srgbClr val="FFFFFF"/>
                </a:solidFill>
                <a:latin typeface="Open Sauce"/>
              </a:rPr>
              <a:t>Objectifs de développement durable</a:t>
            </a:r>
          </a:p>
        </p:txBody>
      </p:sp>
      <p:sp>
        <p:nvSpPr>
          <p:cNvPr id="6" name="TextBox 6"/>
          <p:cNvSpPr txBox="1"/>
          <p:nvPr/>
        </p:nvSpPr>
        <p:spPr>
          <a:xfrm>
            <a:off x="15750216" y="8964295"/>
            <a:ext cx="2537784" cy="549910"/>
          </a:xfrm>
          <a:prstGeom prst="rect">
            <a:avLst/>
          </a:prstGeom>
        </p:spPr>
        <p:txBody>
          <a:bodyPr lIns="0" tIns="0" rIns="0" bIns="0" rtlCol="0" anchor="t">
            <a:spAutoFit/>
          </a:bodyPr>
          <a:lstStyle/>
          <a:p>
            <a:pPr>
              <a:lnSpc>
                <a:spcPts val="2239"/>
              </a:lnSpc>
            </a:pPr>
            <a:r>
              <a:rPr lang="en-US" sz="1599" spc="31" dirty="0">
                <a:solidFill>
                  <a:srgbClr val="FFFFFF"/>
                </a:solidFill>
                <a:latin typeface="Open Sauce"/>
              </a:rPr>
              <a:t>                            Date:</a:t>
            </a:r>
          </a:p>
          <a:p>
            <a:pPr marL="0" lvl="0" indent="0">
              <a:lnSpc>
                <a:spcPts val="2240"/>
              </a:lnSpc>
              <a:spcBef>
                <a:spcPct val="0"/>
              </a:spcBef>
            </a:pPr>
            <a:r>
              <a:rPr lang="en-US" sz="1600" spc="32" dirty="0">
                <a:solidFill>
                  <a:srgbClr val="FFFFFF"/>
                </a:solidFill>
                <a:latin typeface="Open Sauce"/>
              </a:rPr>
              <a:t>Mardi, 27 février 2024</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4241" r="-4241"/>
            </a:stretch>
          </a:blipFill>
        </p:spPr>
      </p:sp>
      <p:grpSp>
        <p:nvGrpSpPr>
          <p:cNvPr id="3" name="Group 3"/>
          <p:cNvGrpSpPr/>
          <p:nvPr/>
        </p:nvGrpSpPr>
        <p:grpSpPr>
          <a:xfrm>
            <a:off x="1028700" y="4965932"/>
            <a:ext cx="7530942" cy="5321068"/>
            <a:chOff x="0" y="0"/>
            <a:chExt cx="2547504" cy="1799966"/>
          </a:xfrm>
        </p:grpSpPr>
        <p:sp>
          <p:nvSpPr>
            <p:cNvPr id="4" name="Freeform 4"/>
            <p:cNvSpPr/>
            <p:nvPr/>
          </p:nvSpPr>
          <p:spPr>
            <a:xfrm>
              <a:off x="0" y="0"/>
              <a:ext cx="2547504" cy="1799966"/>
            </a:xfrm>
            <a:custGeom>
              <a:avLst/>
              <a:gdLst/>
              <a:ahLst/>
              <a:cxnLst/>
              <a:rect l="l" t="t" r="r" b="b"/>
              <a:pathLst>
                <a:path w="2547504" h="1799966">
                  <a:moveTo>
                    <a:pt x="0" y="0"/>
                  </a:moveTo>
                  <a:lnTo>
                    <a:pt x="2547504" y="0"/>
                  </a:lnTo>
                  <a:lnTo>
                    <a:pt x="2547504" y="1799966"/>
                  </a:lnTo>
                  <a:lnTo>
                    <a:pt x="0" y="1799966"/>
                  </a:lnTo>
                  <a:close/>
                </a:path>
              </a:pathLst>
            </a:custGeom>
            <a:solidFill>
              <a:srgbClr val="266041"/>
            </a:solidFill>
          </p:spPr>
        </p:sp>
      </p:grpSp>
      <p:grpSp>
        <p:nvGrpSpPr>
          <p:cNvPr id="5" name="Group 5"/>
          <p:cNvGrpSpPr/>
          <p:nvPr/>
        </p:nvGrpSpPr>
        <p:grpSpPr>
          <a:xfrm>
            <a:off x="1559933" y="4965932"/>
            <a:ext cx="6468475" cy="4680781"/>
            <a:chOff x="0" y="0"/>
            <a:chExt cx="8624633" cy="6241041"/>
          </a:xfrm>
        </p:grpSpPr>
        <p:sp>
          <p:nvSpPr>
            <p:cNvPr id="6" name="TextBox 6"/>
            <p:cNvSpPr txBox="1"/>
            <p:nvPr/>
          </p:nvSpPr>
          <p:spPr>
            <a:xfrm>
              <a:off x="0" y="1377788"/>
              <a:ext cx="8624633" cy="4863254"/>
            </a:xfrm>
            <a:prstGeom prst="rect">
              <a:avLst/>
            </a:prstGeom>
          </p:spPr>
          <p:txBody>
            <a:bodyPr lIns="0" tIns="0" rIns="0" bIns="0" rtlCol="0" anchor="t">
              <a:spAutoFit/>
            </a:bodyPr>
            <a:lstStyle/>
            <a:p>
              <a:pPr>
                <a:lnSpc>
                  <a:spcPts val="2659"/>
                </a:lnSpc>
              </a:pPr>
              <a:r>
                <a:rPr lang="en-US" sz="1899" dirty="0">
                  <a:solidFill>
                    <a:srgbClr val="FFFFFF"/>
                  </a:solidFill>
                  <a:latin typeface="Open Sauce"/>
                </a:rPr>
                <a:t>-Le rôle de la société civile</a:t>
              </a:r>
            </a:p>
            <a:p>
              <a:pPr>
                <a:lnSpc>
                  <a:spcPts val="2659"/>
                </a:lnSpc>
              </a:pPr>
              <a:endParaRPr lang="en-US" sz="1899" dirty="0">
                <a:solidFill>
                  <a:srgbClr val="FFFFFF"/>
                </a:solidFill>
                <a:latin typeface="Open Sauce"/>
              </a:endParaRPr>
            </a:p>
            <a:p>
              <a:pPr>
                <a:lnSpc>
                  <a:spcPts val="2659"/>
                </a:lnSpc>
              </a:pPr>
              <a:r>
                <a:rPr lang="en-US" sz="1899" dirty="0">
                  <a:solidFill>
                    <a:srgbClr val="FFFFFF"/>
                  </a:solidFill>
                  <a:latin typeface="Open Sauce"/>
                </a:rPr>
                <a:t>-Importance des ONG dans le développement local et international</a:t>
              </a:r>
            </a:p>
            <a:p>
              <a:pPr>
                <a:lnSpc>
                  <a:spcPts val="2659"/>
                </a:lnSpc>
              </a:pPr>
              <a:endParaRPr lang="en-US" sz="1899" dirty="0">
                <a:solidFill>
                  <a:srgbClr val="FFFFFF"/>
                </a:solidFill>
                <a:latin typeface="Open Sauce"/>
              </a:endParaRPr>
            </a:p>
            <a:p>
              <a:pPr>
                <a:lnSpc>
                  <a:spcPts val="2659"/>
                </a:lnSpc>
              </a:pPr>
              <a:r>
                <a:rPr lang="en-US" sz="1899" dirty="0">
                  <a:solidFill>
                    <a:srgbClr val="FFFFFF"/>
                  </a:solidFill>
                  <a:latin typeface="Open Sauce"/>
                </a:rPr>
                <a:t>-Contributions des ONG aux défis et aux opportunités</a:t>
              </a:r>
            </a:p>
            <a:p>
              <a:pPr>
                <a:lnSpc>
                  <a:spcPts val="2659"/>
                </a:lnSpc>
              </a:pPr>
              <a:endParaRPr lang="en-US" sz="1899" dirty="0">
                <a:solidFill>
                  <a:srgbClr val="FFFFFF"/>
                </a:solidFill>
                <a:latin typeface="Open Sauce"/>
              </a:endParaRPr>
            </a:p>
            <a:p>
              <a:pPr>
                <a:lnSpc>
                  <a:spcPts val="2659"/>
                </a:lnSpc>
              </a:pPr>
              <a:r>
                <a:rPr lang="en-US" sz="1899" dirty="0">
                  <a:solidFill>
                    <a:srgbClr val="FFFFFF"/>
                  </a:solidFill>
                  <a:latin typeface="Open Sauce"/>
                </a:rPr>
                <a:t>-Présentation de quelques projets d'ONG exemplaires</a:t>
              </a:r>
            </a:p>
            <a:p>
              <a:pPr>
                <a:lnSpc>
                  <a:spcPts val="2659"/>
                </a:lnSpc>
              </a:pPr>
              <a:endParaRPr lang="en-US" sz="1899" dirty="0">
                <a:solidFill>
                  <a:srgbClr val="FFFFFF"/>
                </a:solidFill>
                <a:latin typeface="Open Sauce"/>
              </a:endParaRPr>
            </a:p>
            <a:p>
              <a:pPr>
                <a:lnSpc>
                  <a:spcPts val="2659"/>
                </a:lnSpc>
              </a:pPr>
              <a:r>
                <a:rPr lang="en-US" sz="1899" dirty="0">
                  <a:solidFill>
                    <a:srgbClr val="FFFFFF"/>
                  </a:solidFill>
                  <a:latin typeface="Open Sauce"/>
                </a:rPr>
                <a:t>-Impact de ces projets sur les communautés locales et impact à l'international</a:t>
              </a:r>
            </a:p>
          </p:txBody>
        </p:sp>
        <p:sp>
          <p:nvSpPr>
            <p:cNvPr id="7" name="TextBox 7"/>
            <p:cNvSpPr txBox="1"/>
            <p:nvPr/>
          </p:nvSpPr>
          <p:spPr>
            <a:xfrm>
              <a:off x="0" y="-123825"/>
              <a:ext cx="8624633" cy="1418378"/>
            </a:xfrm>
            <a:prstGeom prst="rect">
              <a:avLst/>
            </a:prstGeom>
          </p:spPr>
          <p:txBody>
            <a:bodyPr lIns="0" tIns="0" rIns="0" bIns="0" rtlCol="0" anchor="t">
              <a:spAutoFit/>
            </a:bodyPr>
            <a:lstStyle/>
            <a:p>
              <a:pPr algn="ctr">
                <a:lnSpc>
                  <a:spcPts val="8959"/>
                </a:lnSpc>
                <a:spcBef>
                  <a:spcPct val="0"/>
                </a:spcBef>
              </a:pPr>
              <a:r>
                <a:rPr lang="en-US" sz="6399">
                  <a:solidFill>
                    <a:srgbClr val="FFFFFF"/>
                  </a:solidFill>
                  <a:latin typeface="Open Sauce Semi-Bold"/>
                </a:rPr>
                <a:t>Session 2</a:t>
              </a:r>
            </a:p>
          </p:txBody>
        </p:sp>
      </p:grpSp>
      <p:sp>
        <p:nvSpPr>
          <p:cNvPr id="8" name="TextBox 8"/>
          <p:cNvSpPr txBox="1"/>
          <p:nvPr/>
        </p:nvSpPr>
        <p:spPr>
          <a:xfrm>
            <a:off x="1232284" y="9950128"/>
            <a:ext cx="3911270" cy="264160"/>
          </a:xfrm>
          <a:prstGeom prst="rect">
            <a:avLst/>
          </a:prstGeom>
        </p:spPr>
        <p:txBody>
          <a:bodyPr lIns="0" tIns="0" rIns="0" bIns="0" rtlCol="0" anchor="t">
            <a:spAutoFit/>
          </a:bodyPr>
          <a:lstStyle/>
          <a:p>
            <a:pPr marL="0" lvl="0" indent="0">
              <a:lnSpc>
                <a:spcPts val="2240"/>
              </a:lnSpc>
              <a:spcBef>
                <a:spcPct val="0"/>
              </a:spcBef>
            </a:pPr>
            <a:r>
              <a:rPr lang="en-US" sz="1600" spc="32" dirty="0">
                <a:solidFill>
                  <a:srgbClr val="FFFFFF"/>
                </a:solidFill>
                <a:latin typeface="Open Sauce"/>
              </a:rPr>
              <a:t>Objectifs de développement durable</a:t>
            </a:r>
          </a:p>
        </p:txBody>
      </p:sp>
      <p:sp>
        <p:nvSpPr>
          <p:cNvPr id="9" name="TextBox 9"/>
          <p:cNvSpPr txBox="1"/>
          <p:nvPr/>
        </p:nvSpPr>
        <p:spPr>
          <a:xfrm>
            <a:off x="6021857" y="9684698"/>
            <a:ext cx="2537784" cy="549910"/>
          </a:xfrm>
          <a:prstGeom prst="rect">
            <a:avLst/>
          </a:prstGeom>
        </p:spPr>
        <p:txBody>
          <a:bodyPr lIns="0" tIns="0" rIns="0" bIns="0" rtlCol="0" anchor="t">
            <a:spAutoFit/>
          </a:bodyPr>
          <a:lstStyle/>
          <a:p>
            <a:pPr>
              <a:lnSpc>
                <a:spcPts val="2239"/>
              </a:lnSpc>
            </a:pPr>
            <a:r>
              <a:rPr lang="en-US" sz="1599" spc="31" dirty="0">
                <a:solidFill>
                  <a:srgbClr val="FFFFFF"/>
                </a:solidFill>
                <a:latin typeface="Open Sauce"/>
              </a:rPr>
              <a:t>                            Date:</a:t>
            </a:r>
          </a:p>
          <a:p>
            <a:pPr marL="0" lvl="0" indent="0">
              <a:lnSpc>
                <a:spcPts val="2240"/>
              </a:lnSpc>
              <a:spcBef>
                <a:spcPct val="0"/>
              </a:spcBef>
            </a:pPr>
            <a:r>
              <a:rPr lang="en-US" sz="1600" spc="32" dirty="0">
                <a:solidFill>
                  <a:srgbClr val="FFFFFF"/>
                </a:solidFill>
                <a:latin typeface="Open Sauce"/>
              </a:rPr>
              <a:t>Mardi, 27 février 2024</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4229417"/>
            <a:ext cx="4555441" cy="1094740"/>
          </a:xfrm>
          <a:prstGeom prst="rect">
            <a:avLst/>
          </a:prstGeom>
        </p:spPr>
        <p:txBody>
          <a:bodyPr lIns="0" tIns="0" rIns="0" bIns="0" rtlCol="0" anchor="t">
            <a:spAutoFit/>
          </a:bodyPr>
          <a:lstStyle/>
          <a:p>
            <a:pPr>
              <a:lnSpc>
                <a:spcPts val="8960"/>
              </a:lnSpc>
            </a:pPr>
            <a:r>
              <a:rPr lang="en-US" sz="6400">
                <a:solidFill>
                  <a:srgbClr val="1A3B29"/>
                </a:solidFill>
                <a:latin typeface="Open Sauce Heavy"/>
              </a:rPr>
              <a:t> Session 3</a:t>
            </a:r>
          </a:p>
        </p:txBody>
      </p:sp>
      <p:grpSp>
        <p:nvGrpSpPr>
          <p:cNvPr id="3" name="Group 3"/>
          <p:cNvGrpSpPr/>
          <p:nvPr/>
        </p:nvGrpSpPr>
        <p:grpSpPr>
          <a:xfrm>
            <a:off x="7187845" y="2593347"/>
            <a:ext cx="9484612" cy="618490"/>
            <a:chOff x="0" y="0"/>
            <a:chExt cx="12646150" cy="824653"/>
          </a:xfrm>
        </p:grpSpPr>
        <p:sp>
          <p:nvSpPr>
            <p:cNvPr id="4" name="TextBox 4"/>
            <p:cNvSpPr txBox="1"/>
            <p:nvPr/>
          </p:nvSpPr>
          <p:spPr>
            <a:xfrm>
              <a:off x="0" y="-66675"/>
              <a:ext cx="3838438" cy="795655"/>
            </a:xfrm>
            <a:prstGeom prst="rect">
              <a:avLst/>
            </a:prstGeom>
          </p:spPr>
          <p:txBody>
            <a:bodyPr lIns="0" tIns="0" rIns="0" bIns="0" rtlCol="0" anchor="t">
              <a:spAutoFit/>
            </a:bodyPr>
            <a:lstStyle/>
            <a:p>
              <a:pPr>
                <a:lnSpc>
                  <a:spcPts val="5040"/>
                </a:lnSpc>
              </a:pPr>
              <a:r>
                <a:rPr lang="en-US" sz="3600">
                  <a:solidFill>
                    <a:srgbClr val="1A3B29"/>
                  </a:solidFill>
                  <a:latin typeface="Open Sauce Semi-Bold"/>
                </a:rPr>
                <a:t>Slide # 1</a:t>
              </a:r>
            </a:p>
          </p:txBody>
        </p:sp>
        <p:sp>
          <p:nvSpPr>
            <p:cNvPr id="5" name="TextBox 5"/>
            <p:cNvSpPr txBox="1"/>
            <p:nvPr/>
          </p:nvSpPr>
          <p:spPr>
            <a:xfrm>
              <a:off x="4387635" y="-38100"/>
              <a:ext cx="8258515" cy="862753"/>
            </a:xfrm>
            <a:prstGeom prst="rect">
              <a:avLst/>
            </a:prstGeom>
          </p:spPr>
          <p:txBody>
            <a:bodyPr lIns="0" tIns="0" rIns="0" bIns="0" rtlCol="0" anchor="t">
              <a:spAutoFit/>
            </a:bodyPr>
            <a:lstStyle/>
            <a:p>
              <a:pPr>
                <a:lnSpc>
                  <a:spcPts val="2659"/>
                </a:lnSpc>
              </a:pPr>
              <a:r>
                <a:rPr lang="en-US" sz="1899" spc="37">
                  <a:solidFill>
                    <a:srgbClr val="1A3B29"/>
                  </a:solidFill>
                  <a:latin typeface="Open Sauce"/>
                </a:rPr>
                <a:t>DEFINITIONS ET TYPOLOGIES DE VBG/EAS/HS</a:t>
              </a:r>
            </a:p>
            <a:p>
              <a:pPr>
                <a:lnSpc>
                  <a:spcPts val="2660"/>
                </a:lnSpc>
              </a:pPr>
              <a:endParaRPr lang="en-US" sz="1899" spc="37">
                <a:solidFill>
                  <a:srgbClr val="1A3B29"/>
                </a:solidFill>
                <a:latin typeface="Open Sauce"/>
              </a:endParaRPr>
            </a:p>
          </p:txBody>
        </p:sp>
      </p:grpSp>
      <p:grpSp>
        <p:nvGrpSpPr>
          <p:cNvPr id="6" name="Group 6"/>
          <p:cNvGrpSpPr/>
          <p:nvPr/>
        </p:nvGrpSpPr>
        <p:grpSpPr>
          <a:xfrm>
            <a:off x="7187845" y="3886835"/>
            <a:ext cx="9484612" cy="951865"/>
            <a:chOff x="0" y="0"/>
            <a:chExt cx="12646150" cy="1269153"/>
          </a:xfrm>
        </p:grpSpPr>
        <p:sp>
          <p:nvSpPr>
            <p:cNvPr id="7" name="TextBox 7"/>
            <p:cNvSpPr txBox="1"/>
            <p:nvPr/>
          </p:nvSpPr>
          <p:spPr>
            <a:xfrm>
              <a:off x="0" y="-66675"/>
              <a:ext cx="3838438" cy="795655"/>
            </a:xfrm>
            <a:prstGeom prst="rect">
              <a:avLst/>
            </a:prstGeom>
          </p:spPr>
          <p:txBody>
            <a:bodyPr lIns="0" tIns="0" rIns="0" bIns="0" rtlCol="0" anchor="t">
              <a:spAutoFit/>
            </a:bodyPr>
            <a:lstStyle/>
            <a:p>
              <a:pPr>
                <a:lnSpc>
                  <a:spcPts val="5040"/>
                </a:lnSpc>
              </a:pPr>
              <a:r>
                <a:rPr lang="en-US" sz="3600">
                  <a:solidFill>
                    <a:srgbClr val="1A3B29"/>
                  </a:solidFill>
                  <a:latin typeface="Open Sauce Semi-Bold"/>
                </a:rPr>
                <a:t>Slide # 2</a:t>
              </a:r>
            </a:p>
          </p:txBody>
        </p:sp>
        <p:sp>
          <p:nvSpPr>
            <p:cNvPr id="8" name="TextBox 8"/>
            <p:cNvSpPr txBox="1"/>
            <p:nvPr/>
          </p:nvSpPr>
          <p:spPr>
            <a:xfrm>
              <a:off x="4387635" y="-38100"/>
              <a:ext cx="8258515" cy="1307253"/>
            </a:xfrm>
            <a:prstGeom prst="rect">
              <a:avLst/>
            </a:prstGeom>
          </p:spPr>
          <p:txBody>
            <a:bodyPr lIns="0" tIns="0" rIns="0" bIns="0" rtlCol="0" anchor="t">
              <a:spAutoFit/>
            </a:bodyPr>
            <a:lstStyle/>
            <a:p>
              <a:pPr>
                <a:lnSpc>
                  <a:spcPts val="2659"/>
                </a:lnSpc>
              </a:pPr>
              <a:r>
                <a:rPr lang="en-US" sz="1899" spc="37" dirty="0">
                  <a:solidFill>
                    <a:srgbClr val="1A3B29"/>
                  </a:solidFill>
                  <a:latin typeface="Open Sauce"/>
                </a:rPr>
                <a:t>CADRE NORMATIF DE PROTECTION DES DROITS DES FEMMES</a:t>
              </a:r>
            </a:p>
            <a:p>
              <a:pPr>
                <a:lnSpc>
                  <a:spcPts val="2660"/>
                </a:lnSpc>
              </a:pPr>
              <a:endParaRPr lang="en-US" sz="1899" spc="37" dirty="0">
                <a:solidFill>
                  <a:srgbClr val="1A3B29"/>
                </a:solidFill>
                <a:latin typeface="Open Sauce"/>
              </a:endParaRPr>
            </a:p>
          </p:txBody>
        </p:sp>
      </p:grpSp>
      <p:grpSp>
        <p:nvGrpSpPr>
          <p:cNvPr id="9" name="Group 9"/>
          <p:cNvGrpSpPr/>
          <p:nvPr/>
        </p:nvGrpSpPr>
        <p:grpSpPr>
          <a:xfrm>
            <a:off x="7187845" y="5398512"/>
            <a:ext cx="9484612" cy="618490"/>
            <a:chOff x="0" y="0"/>
            <a:chExt cx="12646150" cy="824653"/>
          </a:xfrm>
        </p:grpSpPr>
        <p:sp>
          <p:nvSpPr>
            <p:cNvPr id="10" name="TextBox 10"/>
            <p:cNvSpPr txBox="1"/>
            <p:nvPr/>
          </p:nvSpPr>
          <p:spPr>
            <a:xfrm>
              <a:off x="0" y="-66675"/>
              <a:ext cx="3838438" cy="795655"/>
            </a:xfrm>
            <a:prstGeom prst="rect">
              <a:avLst/>
            </a:prstGeom>
          </p:spPr>
          <p:txBody>
            <a:bodyPr lIns="0" tIns="0" rIns="0" bIns="0" rtlCol="0" anchor="t">
              <a:spAutoFit/>
            </a:bodyPr>
            <a:lstStyle/>
            <a:p>
              <a:pPr>
                <a:lnSpc>
                  <a:spcPts val="5040"/>
                </a:lnSpc>
              </a:pPr>
              <a:r>
                <a:rPr lang="en-US" sz="3600">
                  <a:solidFill>
                    <a:srgbClr val="1A3B29"/>
                  </a:solidFill>
                  <a:latin typeface="Open Sauce Semi-Bold"/>
                </a:rPr>
                <a:t>Slide # 3</a:t>
              </a:r>
            </a:p>
          </p:txBody>
        </p:sp>
        <p:sp>
          <p:nvSpPr>
            <p:cNvPr id="11" name="TextBox 11"/>
            <p:cNvSpPr txBox="1"/>
            <p:nvPr/>
          </p:nvSpPr>
          <p:spPr>
            <a:xfrm>
              <a:off x="4387635" y="-38100"/>
              <a:ext cx="8258515" cy="862753"/>
            </a:xfrm>
            <a:prstGeom prst="rect">
              <a:avLst/>
            </a:prstGeom>
          </p:spPr>
          <p:txBody>
            <a:bodyPr lIns="0" tIns="0" rIns="0" bIns="0" rtlCol="0" anchor="t">
              <a:spAutoFit/>
            </a:bodyPr>
            <a:lstStyle/>
            <a:p>
              <a:pPr>
                <a:lnSpc>
                  <a:spcPts val="2659"/>
                </a:lnSpc>
              </a:pPr>
              <a:r>
                <a:rPr lang="en-US" sz="1899" spc="37" dirty="0">
                  <a:solidFill>
                    <a:srgbClr val="1A3B29"/>
                  </a:solidFill>
                  <a:latin typeface="Open Sauce"/>
                </a:rPr>
                <a:t>ENJEUX ET DEFIS DE GENRE EN AFRIQUE</a:t>
              </a:r>
            </a:p>
            <a:p>
              <a:pPr>
                <a:lnSpc>
                  <a:spcPts val="2660"/>
                </a:lnSpc>
              </a:pPr>
              <a:endParaRPr lang="en-US" sz="1899" spc="37" dirty="0">
                <a:solidFill>
                  <a:srgbClr val="1A3B29"/>
                </a:solidFill>
                <a:latin typeface="Open Sauce"/>
              </a:endParaRPr>
            </a:p>
          </p:txBody>
        </p:sp>
      </p:grpSp>
      <p:sp>
        <p:nvSpPr>
          <p:cNvPr id="12" name="AutoShape 12"/>
          <p:cNvSpPr/>
          <p:nvPr/>
        </p:nvSpPr>
        <p:spPr>
          <a:xfrm>
            <a:off x="7187845" y="3549975"/>
            <a:ext cx="9484612" cy="0"/>
          </a:xfrm>
          <a:prstGeom prst="line">
            <a:avLst/>
          </a:prstGeom>
          <a:ln w="47625" cap="rnd">
            <a:solidFill>
              <a:srgbClr val="266041"/>
            </a:solidFill>
            <a:prstDash val="solid"/>
            <a:headEnd type="none" w="sm" len="sm"/>
            <a:tailEnd type="none" w="sm" len="sm"/>
          </a:ln>
        </p:spPr>
      </p:sp>
      <p:sp>
        <p:nvSpPr>
          <p:cNvPr id="13" name="AutoShape 13"/>
          <p:cNvSpPr/>
          <p:nvPr/>
        </p:nvSpPr>
        <p:spPr>
          <a:xfrm>
            <a:off x="7187845" y="5119688"/>
            <a:ext cx="9484612" cy="0"/>
          </a:xfrm>
          <a:prstGeom prst="line">
            <a:avLst/>
          </a:prstGeom>
          <a:ln w="47625" cap="rnd">
            <a:solidFill>
              <a:srgbClr val="266041"/>
            </a:solidFill>
            <a:prstDash val="solid"/>
            <a:headEnd type="none" w="sm" len="sm"/>
            <a:tailEnd type="none" w="sm" len="sm"/>
          </a:ln>
        </p:spPr>
      </p:sp>
      <p:grpSp>
        <p:nvGrpSpPr>
          <p:cNvPr id="14" name="Group 14"/>
          <p:cNvGrpSpPr/>
          <p:nvPr/>
        </p:nvGrpSpPr>
        <p:grpSpPr>
          <a:xfrm>
            <a:off x="814544" y="634595"/>
            <a:ext cx="1918238" cy="1918238"/>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stretch>
                <a:fillRect l="-2472" r="-2472"/>
              </a:stretch>
            </a:blipFill>
          </p:spPr>
        </p:sp>
      </p:grpSp>
      <p:grpSp>
        <p:nvGrpSpPr>
          <p:cNvPr id="16" name="Group 16"/>
          <p:cNvGrpSpPr/>
          <p:nvPr/>
        </p:nvGrpSpPr>
        <p:grpSpPr>
          <a:xfrm>
            <a:off x="7187845" y="6860740"/>
            <a:ext cx="9484612" cy="951865"/>
            <a:chOff x="0" y="0"/>
            <a:chExt cx="12646150" cy="1269153"/>
          </a:xfrm>
        </p:grpSpPr>
        <p:sp>
          <p:nvSpPr>
            <p:cNvPr id="17" name="TextBox 17"/>
            <p:cNvSpPr txBox="1"/>
            <p:nvPr/>
          </p:nvSpPr>
          <p:spPr>
            <a:xfrm>
              <a:off x="0" y="-66675"/>
              <a:ext cx="3838438" cy="795655"/>
            </a:xfrm>
            <a:prstGeom prst="rect">
              <a:avLst/>
            </a:prstGeom>
          </p:spPr>
          <p:txBody>
            <a:bodyPr lIns="0" tIns="0" rIns="0" bIns="0" rtlCol="0" anchor="t">
              <a:spAutoFit/>
            </a:bodyPr>
            <a:lstStyle/>
            <a:p>
              <a:pPr>
                <a:lnSpc>
                  <a:spcPts val="5040"/>
                </a:lnSpc>
              </a:pPr>
              <a:r>
                <a:rPr lang="en-US" sz="3600">
                  <a:solidFill>
                    <a:srgbClr val="1A3B29"/>
                  </a:solidFill>
                  <a:latin typeface="Open Sauce Semi-Bold"/>
                </a:rPr>
                <a:t>Slide # 4</a:t>
              </a:r>
            </a:p>
          </p:txBody>
        </p:sp>
        <p:sp>
          <p:nvSpPr>
            <p:cNvPr id="18" name="TextBox 18"/>
            <p:cNvSpPr txBox="1"/>
            <p:nvPr/>
          </p:nvSpPr>
          <p:spPr>
            <a:xfrm>
              <a:off x="4387635" y="-38100"/>
              <a:ext cx="8258515" cy="1307253"/>
            </a:xfrm>
            <a:prstGeom prst="rect">
              <a:avLst/>
            </a:prstGeom>
          </p:spPr>
          <p:txBody>
            <a:bodyPr lIns="0" tIns="0" rIns="0" bIns="0" rtlCol="0" anchor="t">
              <a:spAutoFit/>
            </a:bodyPr>
            <a:lstStyle/>
            <a:p>
              <a:pPr>
                <a:lnSpc>
                  <a:spcPts val="2659"/>
                </a:lnSpc>
              </a:pPr>
              <a:r>
                <a:rPr lang="en-US" sz="1899" spc="37" dirty="0">
                  <a:solidFill>
                    <a:srgbClr val="1A3B29"/>
                  </a:solidFill>
                  <a:latin typeface="Open Sauce"/>
                </a:rPr>
                <a:t>PERSPECTIVES POUR L’ÉGALITÉ DES GENRES EN AFRIQUE</a:t>
              </a:r>
            </a:p>
            <a:p>
              <a:pPr>
                <a:lnSpc>
                  <a:spcPts val="2660"/>
                </a:lnSpc>
              </a:pPr>
              <a:endParaRPr lang="en-US" sz="1899" spc="37" dirty="0">
                <a:solidFill>
                  <a:srgbClr val="1A3B29"/>
                </a:solidFill>
                <a:latin typeface="Open Sauce"/>
              </a:endParaRPr>
            </a:p>
          </p:txBody>
        </p:sp>
      </p:grpSp>
      <p:sp>
        <p:nvSpPr>
          <p:cNvPr id="19" name="AutoShape 19"/>
          <p:cNvSpPr/>
          <p:nvPr/>
        </p:nvSpPr>
        <p:spPr>
          <a:xfrm>
            <a:off x="7187845" y="6440865"/>
            <a:ext cx="9484612" cy="0"/>
          </a:xfrm>
          <a:prstGeom prst="line">
            <a:avLst/>
          </a:prstGeom>
          <a:ln w="47625" cap="rnd">
            <a:solidFill>
              <a:srgbClr val="266041"/>
            </a:solidFill>
            <a:prstDash val="solid"/>
            <a:headEnd type="none" w="sm" len="sm"/>
            <a:tailEnd type="none" w="sm" len="sm"/>
          </a:ln>
        </p:spPr>
      </p:sp>
      <p:sp>
        <p:nvSpPr>
          <p:cNvPr id="20" name="TextBox 20"/>
          <p:cNvSpPr txBox="1"/>
          <p:nvPr/>
        </p:nvSpPr>
        <p:spPr>
          <a:xfrm>
            <a:off x="1028700" y="9240012"/>
            <a:ext cx="3921017" cy="274193"/>
          </a:xfrm>
          <a:prstGeom prst="rect">
            <a:avLst/>
          </a:prstGeom>
        </p:spPr>
        <p:txBody>
          <a:bodyPr lIns="0" tIns="0" rIns="0" bIns="0" rtlCol="0" anchor="t">
            <a:spAutoFit/>
          </a:bodyPr>
          <a:lstStyle/>
          <a:p>
            <a:pPr marL="0" lvl="0" indent="0">
              <a:lnSpc>
                <a:spcPts val="2211"/>
              </a:lnSpc>
              <a:spcBef>
                <a:spcPct val="0"/>
              </a:spcBef>
            </a:pPr>
            <a:r>
              <a:rPr lang="en-US" sz="1579" spc="31" dirty="0">
                <a:solidFill>
                  <a:srgbClr val="3F7E44"/>
                </a:solidFill>
                <a:latin typeface="Open Sauce"/>
              </a:rPr>
              <a:t>Objectifs de développement durable</a:t>
            </a:r>
          </a:p>
        </p:txBody>
      </p:sp>
      <p:sp>
        <p:nvSpPr>
          <p:cNvPr id="21" name="TextBox 21"/>
          <p:cNvSpPr txBox="1"/>
          <p:nvPr/>
        </p:nvSpPr>
        <p:spPr>
          <a:xfrm>
            <a:off x="13885539" y="8963787"/>
            <a:ext cx="2786918" cy="550418"/>
          </a:xfrm>
          <a:prstGeom prst="rect">
            <a:avLst/>
          </a:prstGeom>
        </p:spPr>
        <p:txBody>
          <a:bodyPr lIns="0" tIns="0" rIns="0" bIns="0" rtlCol="0" anchor="t">
            <a:spAutoFit/>
          </a:bodyPr>
          <a:lstStyle/>
          <a:p>
            <a:pPr algn="r">
              <a:lnSpc>
                <a:spcPts val="2211"/>
              </a:lnSpc>
            </a:pPr>
            <a:r>
              <a:rPr lang="en-US" sz="1579" spc="31" dirty="0">
                <a:solidFill>
                  <a:srgbClr val="3F7E44"/>
                </a:solidFill>
                <a:latin typeface="Open Sauce"/>
              </a:rPr>
              <a:t>Date:</a:t>
            </a:r>
          </a:p>
          <a:p>
            <a:pPr marL="0" lvl="0" indent="0" algn="r">
              <a:lnSpc>
                <a:spcPts val="2211"/>
              </a:lnSpc>
              <a:spcBef>
                <a:spcPct val="0"/>
              </a:spcBef>
            </a:pPr>
            <a:r>
              <a:rPr lang="en-US" sz="1579" spc="31" dirty="0">
                <a:solidFill>
                  <a:srgbClr val="3F7E44"/>
                </a:solidFill>
                <a:latin typeface="Open Sauce"/>
              </a:rPr>
              <a:t>Mardi, 27 février 2024</a:t>
            </a:r>
          </a:p>
        </p:txBody>
      </p:sp>
      <p:grpSp>
        <p:nvGrpSpPr>
          <p:cNvPr id="22" name="Group 22"/>
          <p:cNvGrpSpPr/>
          <p:nvPr/>
        </p:nvGrpSpPr>
        <p:grpSpPr>
          <a:xfrm>
            <a:off x="2732782" y="335446"/>
            <a:ext cx="2851359" cy="2487960"/>
            <a:chOff x="0" y="-38100"/>
            <a:chExt cx="3801811" cy="3317280"/>
          </a:xfrm>
        </p:grpSpPr>
        <p:sp>
          <p:nvSpPr>
            <p:cNvPr id="23" name="TextBox 23"/>
            <p:cNvSpPr txBox="1"/>
            <p:nvPr/>
          </p:nvSpPr>
          <p:spPr>
            <a:xfrm>
              <a:off x="0" y="956548"/>
              <a:ext cx="3801811" cy="1641475"/>
            </a:xfrm>
            <a:prstGeom prst="rect">
              <a:avLst/>
            </a:prstGeom>
          </p:spPr>
          <p:txBody>
            <a:bodyPr lIns="0" tIns="0" rIns="0" bIns="0" rtlCol="0" anchor="t">
              <a:spAutoFit/>
            </a:bodyPr>
            <a:lstStyle/>
            <a:p>
              <a:pPr>
                <a:lnSpc>
                  <a:spcPts val="2395"/>
                </a:lnSpc>
              </a:pPr>
              <a:r>
                <a:rPr lang="en-US" sz="1710" dirty="0">
                  <a:solidFill>
                    <a:srgbClr val="3F7E44"/>
                  </a:solidFill>
                  <a:latin typeface="Open Sauce"/>
                </a:rPr>
                <a:t>Consultant en Genre et VBG - Projet de </a:t>
              </a:r>
              <a:r>
                <a:rPr lang="en-US" sz="1710" dirty="0" smtClean="0">
                  <a:solidFill>
                    <a:srgbClr val="3F7E44"/>
                  </a:solidFill>
                  <a:latin typeface="Open Sauce"/>
                </a:rPr>
                <a:t>développement/Banque </a:t>
              </a:r>
              <a:r>
                <a:rPr lang="en-US" sz="1710" dirty="0">
                  <a:solidFill>
                    <a:srgbClr val="3F7E44"/>
                  </a:solidFill>
                  <a:latin typeface="Open Sauce"/>
                </a:rPr>
                <a:t>Mondiale</a:t>
              </a:r>
            </a:p>
          </p:txBody>
        </p:sp>
        <p:sp>
          <p:nvSpPr>
            <p:cNvPr id="24" name="TextBox 24"/>
            <p:cNvSpPr txBox="1"/>
            <p:nvPr/>
          </p:nvSpPr>
          <p:spPr>
            <a:xfrm>
              <a:off x="0" y="-38100"/>
              <a:ext cx="3801811" cy="815340"/>
            </a:xfrm>
            <a:prstGeom prst="rect">
              <a:avLst/>
            </a:prstGeom>
          </p:spPr>
          <p:txBody>
            <a:bodyPr lIns="0" tIns="0" rIns="0" bIns="0" rtlCol="0" anchor="t">
              <a:spAutoFit/>
            </a:bodyPr>
            <a:lstStyle/>
            <a:p>
              <a:pPr>
                <a:lnSpc>
                  <a:spcPts val="2520"/>
                </a:lnSpc>
              </a:pPr>
              <a:r>
                <a:rPr lang="en-US" sz="1800" spc="179">
                  <a:solidFill>
                    <a:srgbClr val="1A3B29"/>
                  </a:solidFill>
                  <a:latin typeface="Open Sauce Heavy"/>
                </a:rPr>
                <a:t>DYLAN</a:t>
              </a:r>
            </a:p>
            <a:p>
              <a:pPr>
                <a:lnSpc>
                  <a:spcPts val="2520"/>
                </a:lnSpc>
              </a:pPr>
              <a:r>
                <a:rPr lang="en-US" sz="1800" spc="180">
                  <a:solidFill>
                    <a:srgbClr val="1A3B29"/>
                  </a:solidFill>
                  <a:latin typeface="Open Sauce Heavy"/>
                </a:rPr>
                <a:t>SEKE</a:t>
              </a:r>
            </a:p>
          </p:txBody>
        </p:sp>
        <p:sp>
          <p:nvSpPr>
            <p:cNvPr id="25" name="TextBox 25"/>
            <p:cNvSpPr txBox="1"/>
            <p:nvPr/>
          </p:nvSpPr>
          <p:spPr>
            <a:xfrm>
              <a:off x="0" y="2637618"/>
              <a:ext cx="3801811" cy="641562"/>
            </a:xfrm>
            <a:prstGeom prst="rect">
              <a:avLst/>
            </a:prstGeom>
          </p:spPr>
          <p:txBody>
            <a:bodyPr lIns="0" tIns="0" rIns="0" bIns="0" rtlCol="0" anchor="t">
              <a:spAutoFit/>
            </a:bodyPr>
            <a:lstStyle/>
            <a:p>
              <a:pPr>
                <a:lnSpc>
                  <a:spcPts val="1960"/>
                </a:lnSpc>
              </a:pPr>
              <a:r>
                <a:rPr lang="en-US" sz="1400" spc="28" dirty="0">
                  <a:solidFill>
                    <a:srgbClr val="000000"/>
                  </a:solidFill>
                  <a:latin typeface="Open Sauce"/>
                </a:rPr>
                <a:t>Expert en droits de l’homme et en genre</a:t>
              </a: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399290" y="-115196"/>
            <a:ext cx="5331251" cy="971550"/>
          </a:xfrm>
          <a:prstGeom prst="rect">
            <a:avLst/>
          </a:prstGeom>
        </p:spPr>
        <p:txBody>
          <a:bodyPr lIns="0" tIns="0" rIns="0" bIns="0" rtlCol="0" anchor="t">
            <a:spAutoFit/>
          </a:bodyPr>
          <a:lstStyle/>
          <a:p>
            <a:pPr algn="ctr">
              <a:lnSpc>
                <a:spcPts val="7679"/>
              </a:lnSpc>
            </a:pPr>
            <a:r>
              <a:rPr lang="en-US" sz="6399">
                <a:solidFill>
                  <a:srgbClr val="1A3B29"/>
                </a:solidFill>
                <a:latin typeface="Open Sauce Heavy"/>
              </a:rPr>
              <a:t>Session 3</a:t>
            </a:r>
          </a:p>
        </p:txBody>
      </p:sp>
      <p:sp>
        <p:nvSpPr>
          <p:cNvPr id="3" name="TextBox 3"/>
          <p:cNvSpPr txBox="1"/>
          <p:nvPr/>
        </p:nvSpPr>
        <p:spPr>
          <a:xfrm>
            <a:off x="10022597" y="2045322"/>
            <a:ext cx="8073630" cy="4125553"/>
          </a:xfrm>
          <a:prstGeom prst="rect">
            <a:avLst/>
          </a:prstGeom>
        </p:spPr>
        <p:txBody>
          <a:bodyPr lIns="0" tIns="0" rIns="0" bIns="0" rtlCol="0" anchor="t">
            <a:spAutoFit/>
          </a:bodyPr>
          <a:lstStyle/>
          <a:p>
            <a:pPr>
              <a:lnSpc>
                <a:spcPts val="2659"/>
              </a:lnSpc>
            </a:pPr>
            <a:r>
              <a:rPr lang="en-US" sz="1899" spc="37" dirty="0">
                <a:solidFill>
                  <a:srgbClr val="1A3B29"/>
                </a:solidFill>
                <a:latin typeface="Open Sauce"/>
              </a:rPr>
              <a:t>désigne tout acte préjudiciable perpétré contre la volonté d'une personne et qui est fondé sur les différences que la société établit entre les hommes et les femmes. </a:t>
            </a:r>
          </a:p>
          <a:p>
            <a:pPr>
              <a:lnSpc>
                <a:spcPts val="2659"/>
              </a:lnSpc>
            </a:pPr>
            <a:r>
              <a:rPr lang="en-US" sz="1899" spc="37" dirty="0">
                <a:solidFill>
                  <a:srgbClr val="1A3B29"/>
                </a:solidFill>
                <a:latin typeface="Open Sauce"/>
              </a:rPr>
              <a:t>Les rapports hommes/femmes étant la plupart du temps régis par une relation de pouvoir inégale où les hommes ont un rôle social dominant, ce sont les femmes qui sont le plus souvent les victimes de ce type de violence même si les hommes et les garçons peuvent aussi en être la cible). Elle englobe les actes qui provoquent un préjudice ou des souffrances physiques, sexuelles ou psychologiques, la menace de tels actes, la contrainte, et d’autres formes de privation de liberté. Ces actes peuvent se produire dans la sphère publique ou </a:t>
            </a:r>
            <a:r>
              <a:rPr lang="en-US" sz="1899" spc="37" dirty="0" smtClean="0">
                <a:solidFill>
                  <a:srgbClr val="1A3B29"/>
                </a:solidFill>
                <a:latin typeface="Open Sauce"/>
              </a:rPr>
              <a:t>privée. </a:t>
            </a:r>
            <a:endParaRPr lang="en-US" sz="1899" spc="37" dirty="0">
              <a:solidFill>
                <a:srgbClr val="1A3B29"/>
              </a:solidFill>
              <a:latin typeface="Open Sauce"/>
            </a:endParaRPr>
          </a:p>
          <a:p>
            <a:pPr algn="just">
              <a:lnSpc>
                <a:spcPts val="2659"/>
              </a:lnSpc>
            </a:pPr>
            <a:endParaRPr lang="en-US" sz="1899" spc="37" dirty="0">
              <a:solidFill>
                <a:srgbClr val="1A3B29"/>
              </a:solidFill>
              <a:latin typeface="Open Sauce"/>
            </a:endParaRPr>
          </a:p>
        </p:txBody>
      </p:sp>
      <p:sp>
        <p:nvSpPr>
          <p:cNvPr id="4" name="AutoShape 4"/>
          <p:cNvSpPr/>
          <p:nvPr/>
        </p:nvSpPr>
        <p:spPr>
          <a:xfrm flipV="1">
            <a:off x="9988131" y="1932044"/>
            <a:ext cx="8108096" cy="12243"/>
          </a:xfrm>
          <a:prstGeom prst="line">
            <a:avLst/>
          </a:prstGeom>
          <a:ln w="47625" cap="rnd">
            <a:solidFill>
              <a:srgbClr val="000000"/>
            </a:solidFill>
            <a:prstDash val="solid"/>
            <a:headEnd type="none" w="sm" len="sm"/>
            <a:tailEnd type="none" w="sm" len="sm"/>
          </a:ln>
        </p:spPr>
      </p:sp>
      <p:sp>
        <p:nvSpPr>
          <p:cNvPr id="5" name="TextBox 5"/>
          <p:cNvSpPr txBox="1"/>
          <p:nvPr/>
        </p:nvSpPr>
        <p:spPr>
          <a:xfrm>
            <a:off x="6050730" y="2045322"/>
            <a:ext cx="3200341" cy="2656840"/>
          </a:xfrm>
          <a:prstGeom prst="rect">
            <a:avLst/>
          </a:prstGeom>
        </p:spPr>
        <p:txBody>
          <a:bodyPr lIns="0" tIns="0" rIns="0" bIns="0" rtlCol="0" anchor="t">
            <a:spAutoFit/>
          </a:bodyPr>
          <a:lstStyle/>
          <a:p>
            <a:pPr>
              <a:lnSpc>
                <a:spcPts val="2659"/>
              </a:lnSpc>
            </a:pPr>
            <a:r>
              <a:rPr lang="en-US" sz="1899" spc="37" dirty="0">
                <a:solidFill>
                  <a:srgbClr val="1A3B29"/>
                </a:solidFill>
                <a:latin typeface="Open Sauce"/>
              </a:rPr>
              <a:t>Il est un caractère social et sociologique, il désigne l’identité, les attributs et les rôles différemment attribués aux femmes et aux hommes par la société.</a:t>
            </a:r>
          </a:p>
          <a:p>
            <a:pPr>
              <a:lnSpc>
                <a:spcPts val="2659"/>
              </a:lnSpc>
            </a:pPr>
            <a:endParaRPr lang="en-US" sz="1899" spc="37" dirty="0">
              <a:solidFill>
                <a:srgbClr val="1A3B29"/>
              </a:solidFill>
              <a:latin typeface="Open Sauce"/>
            </a:endParaRPr>
          </a:p>
        </p:txBody>
      </p:sp>
      <p:sp>
        <p:nvSpPr>
          <p:cNvPr id="6" name="TextBox 6"/>
          <p:cNvSpPr txBox="1"/>
          <p:nvPr/>
        </p:nvSpPr>
        <p:spPr>
          <a:xfrm>
            <a:off x="6067017" y="1525257"/>
            <a:ext cx="3921017" cy="323215"/>
          </a:xfrm>
          <a:prstGeom prst="rect">
            <a:avLst/>
          </a:prstGeom>
        </p:spPr>
        <p:txBody>
          <a:bodyPr lIns="0" tIns="0" rIns="0" bIns="0" rtlCol="0" anchor="t">
            <a:spAutoFit/>
          </a:bodyPr>
          <a:lstStyle/>
          <a:p>
            <a:pPr>
              <a:lnSpc>
                <a:spcPts val="2659"/>
              </a:lnSpc>
            </a:pPr>
            <a:r>
              <a:rPr lang="en-US" sz="1899" spc="18">
                <a:solidFill>
                  <a:srgbClr val="1A3B29"/>
                </a:solidFill>
                <a:latin typeface="Open Sauce Heavy"/>
              </a:rPr>
              <a:t>Le Genre </a:t>
            </a:r>
          </a:p>
        </p:txBody>
      </p:sp>
      <p:sp>
        <p:nvSpPr>
          <p:cNvPr id="7" name="AutoShape 7"/>
          <p:cNvSpPr/>
          <p:nvPr/>
        </p:nvSpPr>
        <p:spPr>
          <a:xfrm flipV="1">
            <a:off x="6067104" y="1920475"/>
            <a:ext cx="3183968" cy="11569"/>
          </a:xfrm>
          <a:prstGeom prst="line">
            <a:avLst/>
          </a:prstGeom>
          <a:ln w="47625" cap="rnd">
            <a:solidFill>
              <a:srgbClr val="000000"/>
            </a:solidFill>
            <a:prstDash val="solid"/>
            <a:headEnd type="none" w="sm" len="sm"/>
            <a:tailEnd type="none" w="sm" len="sm"/>
          </a:ln>
        </p:spPr>
      </p:sp>
      <p:sp>
        <p:nvSpPr>
          <p:cNvPr id="8" name="TextBox 8"/>
          <p:cNvSpPr txBox="1"/>
          <p:nvPr/>
        </p:nvSpPr>
        <p:spPr>
          <a:xfrm>
            <a:off x="114192" y="2045322"/>
            <a:ext cx="5167443" cy="2990215"/>
          </a:xfrm>
          <a:prstGeom prst="rect">
            <a:avLst/>
          </a:prstGeom>
        </p:spPr>
        <p:txBody>
          <a:bodyPr lIns="0" tIns="0" rIns="0" bIns="0" rtlCol="0" anchor="t">
            <a:spAutoFit/>
          </a:bodyPr>
          <a:lstStyle/>
          <a:p>
            <a:pPr algn="just">
              <a:lnSpc>
                <a:spcPts val="2659"/>
              </a:lnSpc>
            </a:pPr>
            <a:r>
              <a:rPr lang="en-US" sz="1899" u="none" spc="37" dirty="0">
                <a:solidFill>
                  <a:srgbClr val="1A3B29"/>
                </a:solidFill>
                <a:latin typeface="Open Sauce"/>
              </a:rPr>
              <a:t>Il renvoie à l’ensemble des caractéristiques physiques et physiologiques qui différencient les femmes et les hommes. Par exemple, la capacité des femmes à enfanter, que n’ont pas les hommes, est une différence liée au sexe, comme les pathologies de la prostate et du sein.</a:t>
            </a:r>
          </a:p>
          <a:p>
            <a:pPr algn="just">
              <a:lnSpc>
                <a:spcPts val="2659"/>
              </a:lnSpc>
            </a:pPr>
            <a:endParaRPr lang="en-US" sz="1899" u="none" spc="37" dirty="0">
              <a:solidFill>
                <a:srgbClr val="1A3B29"/>
              </a:solidFill>
              <a:latin typeface="Open Sauce"/>
            </a:endParaRPr>
          </a:p>
        </p:txBody>
      </p:sp>
      <p:sp>
        <p:nvSpPr>
          <p:cNvPr id="9" name="AutoShape 9"/>
          <p:cNvSpPr/>
          <p:nvPr/>
        </p:nvSpPr>
        <p:spPr>
          <a:xfrm flipV="1">
            <a:off x="114192" y="1926260"/>
            <a:ext cx="5094699" cy="0"/>
          </a:xfrm>
          <a:prstGeom prst="line">
            <a:avLst/>
          </a:prstGeom>
          <a:ln w="47625" cap="rnd">
            <a:solidFill>
              <a:srgbClr val="000000"/>
            </a:solidFill>
            <a:prstDash val="solid"/>
            <a:headEnd type="none" w="sm" len="sm"/>
            <a:tailEnd type="none" w="sm" len="sm"/>
          </a:ln>
        </p:spPr>
      </p:sp>
      <p:sp>
        <p:nvSpPr>
          <p:cNvPr id="10" name="TextBox 10"/>
          <p:cNvSpPr txBox="1"/>
          <p:nvPr/>
        </p:nvSpPr>
        <p:spPr>
          <a:xfrm>
            <a:off x="1007125" y="5374310"/>
            <a:ext cx="5716080" cy="4323715"/>
          </a:xfrm>
          <a:prstGeom prst="rect">
            <a:avLst/>
          </a:prstGeom>
        </p:spPr>
        <p:txBody>
          <a:bodyPr lIns="0" tIns="0" rIns="0" bIns="0" rtlCol="0" anchor="t">
            <a:spAutoFit/>
          </a:bodyPr>
          <a:lstStyle/>
          <a:p>
            <a:pPr marL="410208" lvl="1" indent="-205104">
              <a:lnSpc>
                <a:spcPts val="2659"/>
              </a:lnSpc>
              <a:buFont typeface="Arial"/>
              <a:buChar char="•"/>
            </a:pPr>
            <a:r>
              <a:rPr lang="en-US" sz="1899" u="none" spc="37" dirty="0">
                <a:solidFill>
                  <a:srgbClr val="1A3B29"/>
                </a:solidFill>
                <a:latin typeface="Open Sauce Bold"/>
              </a:rPr>
              <a:t>Viol</a:t>
            </a:r>
          </a:p>
          <a:p>
            <a:pPr>
              <a:lnSpc>
                <a:spcPts val="2659"/>
              </a:lnSpc>
            </a:pPr>
            <a:endParaRPr lang="en-US" sz="1899" u="none" spc="37" dirty="0">
              <a:solidFill>
                <a:srgbClr val="1A3B29"/>
              </a:solidFill>
              <a:latin typeface="Open Sauce Bold"/>
            </a:endParaRPr>
          </a:p>
          <a:p>
            <a:pPr marL="410208" lvl="1" indent="-205104">
              <a:lnSpc>
                <a:spcPts val="2659"/>
              </a:lnSpc>
              <a:buFont typeface="Arial"/>
              <a:buChar char="•"/>
            </a:pPr>
            <a:r>
              <a:rPr lang="en-US" sz="1899" u="none" spc="37" dirty="0">
                <a:solidFill>
                  <a:srgbClr val="1A3B29"/>
                </a:solidFill>
                <a:latin typeface="Open Sauce Bold"/>
              </a:rPr>
              <a:t>Agression sexuelle </a:t>
            </a:r>
          </a:p>
          <a:p>
            <a:pPr>
              <a:lnSpc>
                <a:spcPts val="2659"/>
              </a:lnSpc>
            </a:pPr>
            <a:endParaRPr lang="en-US" sz="1899" u="none" spc="37" dirty="0">
              <a:solidFill>
                <a:srgbClr val="1A3B29"/>
              </a:solidFill>
              <a:latin typeface="Open Sauce Bold"/>
            </a:endParaRPr>
          </a:p>
          <a:p>
            <a:pPr marL="410208" lvl="1" indent="-205104">
              <a:lnSpc>
                <a:spcPts val="2659"/>
              </a:lnSpc>
              <a:buFont typeface="Arial"/>
              <a:buChar char="•"/>
            </a:pPr>
            <a:r>
              <a:rPr lang="en-US" sz="1899" u="none" spc="37" dirty="0">
                <a:solidFill>
                  <a:srgbClr val="1A3B29"/>
                </a:solidFill>
                <a:latin typeface="Open Sauce Bold"/>
              </a:rPr>
              <a:t>Agression physique </a:t>
            </a:r>
          </a:p>
          <a:p>
            <a:pPr>
              <a:lnSpc>
                <a:spcPts val="2659"/>
              </a:lnSpc>
            </a:pPr>
            <a:endParaRPr lang="en-US" sz="1899" u="none" spc="37" dirty="0">
              <a:solidFill>
                <a:srgbClr val="1A3B29"/>
              </a:solidFill>
              <a:latin typeface="Open Sauce Bold"/>
            </a:endParaRPr>
          </a:p>
          <a:p>
            <a:pPr marL="410208" lvl="1" indent="-205104">
              <a:lnSpc>
                <a:spcPts val="2659"/>
              </a:lnSpc>
              <a:buFont typeface="Arial"/>
              <a:buChar char="•"/>
            </a:pPr>
            <a:r>
              <a:rPr lang="en-US" sz="1899" u="none" spc="37" dirty="0">
                <a:solidFill>
                  <a:srgbClr val="1A3B29"/>
                </a:solidFill>
                <a:latin typeface="Open Sauce Bold"/>
              </a:rPr>
              <a:t>Mariage précoce/forcé </a:t>
            </a:r>
          </a:p>
          <a:p>
            <a:pPr>
              <a:lnSpc>
                <a:spcPts val="2659"/>
              </a:lnSpc>
            </a:pPr>
            <a:endParaRPr lang="en-US" sz="1899" u="none" spc="37" dirty="0">
              <a:solidFill>
                <a:srgbClr val="1A3B29"/>
              </a:solidFill>
              <a:latin typeface="Open Sauce Bold"/>
            </a:endParaRPr>
          </a:p>
          <a:p>
            <a:pPr marL="410208" lvl="1" indent="-205104">
              <a:lnSpc>
                <a:spcPts val="2659"/>
              </a:lnSpc>
              <a:buFont typeface="Arial"/>
              <a:buChar char="•"/>
            </a:pPr>
            <a:r>
              <a:rPr lang="en-US" sz="1899" u="none" spc="37" dirty="0">
                <a:solidFill>
                  <a:srgbClr val="1A3B29"/>
                </a:solidFill>
                <a:latin typeface="Open Sauce Bold"/>
              </a:rPr>
              <a:t>Déni de ressources, d’opportunités ou de services</a:t>
            </a:r>
          </a:p>
          <a:p>
            <a:pPr>
              <a:lnSpc>
                <a:spcPts val="2659"/>
              </a:lnSpc>
            </a:pPr>
            <a:endParaRPr lang="en-US" sz="1899" u="none" spc="37" dirty="0">
              <a:solidFill>
                <a:srgbClr val="1A3B29"/>
              </a:solidFill>
              <a:latin typeface="Open Sauce Bold"/>
            </a:endParaRPr>
          </a:p>
          <a:p>
            <a:pPr marL="410208" lvl="1" indent="-205104">
              <a:lnSpc>
                <a:spcPts val="2659"/>
              </a:lnSpc>
              <a:buFont typeface="Arial"/>
              <a:buChar char="•"/>
            </a:pPr>
            <a:r>
              <a:rPr lang="en-US" sz="1899" u="none" spc="37" dirty="0">
                <a:solidFill>
                  <a:srgbClr val="1A3B29"/>
                </a:solidFill>
                <a:latin typeface="Open Sauce Bold"/>
              </a:rPr>
              <a:t>Violences psychologiques/émotionnelles</a:t>
            </a:r>
          </a:p>
          <a:p>
            <a:pPr>
              <a:lnSpc>
                <a:spcPts val="2659"/>
              </a:lnSpc>
            </a:pPr>
            <a:endParaRPr lang="en-US" sz="1899" u="none" spc="37" dirty="0">
              <a:solidFill>
                <a:srgbClr val="1A3B29"/>
              </a:solidFill>
              <a:latin typeface="Open Sauce Bold"/>
            </a:endParaRPr>
          </a:p>
        </p:txBody>
      </p:sp>
      <p:sp>
        <p:nvSpPr>
          <p:cNvPr id="11" name="TextBox 11"/>
          <p:cNvSpPr txBox="1"/>
          <p:nvPr/>
        </p:nvSpPr>
        <p:spPr>
          <a:xfrm>
            <a:off x="10022597" y="1504054"/>
            <a:ext cx="8073630" cy="323215"/>
          </a:xfrm>
          <a:prstGeom prst="rect">
            <a:avLst/>
          </a:prstGeom>
        </p:spPr>
        <p:txBody>
          <a:bodyPr lIns="0" tIns="0" rIns="0" bIns="0" rtlCol="0" anchor="t">
            <a:spAutoFit/>
          </a:bodyPr>
          <a:lstStyle/>
          <a:p>
            <a:pPr>
              <a:lnSpc>
                <a:spcPts val="2659"/>
              </a:lnSpc>
            </a:pPr>
            <a:r>
              <a:rPr lang="en-US" sz="1899" spc="18" dirty="0">
                <a:solidFill>
                  <a:srgbClr val="1A3B29"/>
                </a:solidFill>
                <a:latin typeface="Open Sauce Heavy"/>
              </a:rPr>
              <a:t>Les Violences Basées sur le Genre (VBG) </a:t>
            </a:r>
          </a:p>
        </p:txBody>
      </p:sp>
      <p:sp>
        <p:nvSpPr>
          <p:cNvPr id="12" name="AutoShape 12"/>
          <p:cNvSpPr/>
          <p:nvPr/>
        </p:nvSpPr>
        <p:spPr>
          <a:xfrm>
            <a:off x="1007125" y="5340972"/>
            <a:ext cx="5716080" cy="0"/>
          </a:xfrm>
          <a:prstGeom prst="line">
            <a:avLst/>
          </a:prstGeom>
          <a:ln w="47625" cap="rnd">
            <a:solidFill>
              <a:srgbClr val="000000"/>
            </a:solidFill>
            <a:prstDash val="solid"/>
            <a:headEnd type="none" w="sm" len="sm"/>
            <a:tailEnd type="none" w="sm" len="sm"/>
          </a:ln>
        </p:spPr>
      </p:sp>
      <p:sp>
        <p:nvSpPr>
          <p:cNvPr id="13" name="TextBox 13"/>
          <p:cNvSpPr txBox="1"/>
          <p:nvPr/>
        </p:nvSpPr>
        <p:spPr>
          <a:xfrm>
            <a:off x="4232606" y="725157"/>
            <a:ext cx="9664620" cy="838200"/>
          </a:xfrm>
          <a:prstGeom prst="rect">
            <a:avLst/>
          </a:prstGeom>
        </p:spPr>
        <p:txBody>
          <a:bodyPr lIns="0" tIns="0" rIns="0" bIns="0" rtlCol="0" anchor="t">
            <a:spAutoFit/>
          </a:bodyPr>
          <a:lstStyle/>
          <a:p>
            <a:pPr algn="ctr">
              <a:lnSpc>
                <a:spcPts val="3363"/>
              </a:lnSpc>
            </a:pPr>
            <a:r>
              <a:rPr lang="en-US" sz="2802">
                <a:solidFill>
                  <a:srgbClr val="1A3B29"/>
                </a:solidFill>
                <a:latin typeface="Open Sauce Heavy"/>
              </a:rPr>
              <a:t>DEFINITIONS ET TYPOLOGIES DE VBG/EAS/HS</a:t>
            </a:r>
          </a:p>
          <a:p>
            <a:pPr algn="ctr">
              <a:lnSpc>
                <a:spcPts val="3363"/>
              </a:lnSpc>
            </a:pPr>
            <a:endParaRPr lang="en-US" sz="2802">
              <a:solidFill>
                <a:srgbClr val="1A3B29"/>
              </a:solidFill>
              <a:latin typeface="Open Sauce Heavy"/>
            </a:endParaRPr>
          </a:p>
        </p:txBody>
      </p:sp>
      <p:sp>
        <p:nvSpPr>
          <p:cNvPr id="14" name="TextBox 14"/>
          <p:cNvSpPr txBox="1"/>
          <p:nvPr/>
        </p:nvSpPr>
        <p:spPr>
          <a:xfrm>
            <a:off x="134647" y="1504054"/>
            <a:ext cx="5167443" cy="323215"/>
          </a:xfrm>
          <a:prstGeom prst="rect">
            <a:avLst/>
          </a:prstGeom>
        </p:spPr>
        <p:txBody>
          <a:bodyPr lIns="0" tIns="0" rIns="0" bIns="0" rtlCol="0" anchor="t">
            <a:spAutoFit/>
          </a:bodyPr>
          <a:lstStyle/>
          <a:p>
            <a:pPr>
              <a:lnSpc>
                <a:spcPts val="2659"/>
              </a:lnSpc>
            </a:pPr>
            <a:r>
              <a:rPr lang="en-US" sz="1899" spc="18" dirty="0">
                <a:solidFill>
                  <a:srgbClr val="1A3B29"/>
                </a:solidFill>
                <a:latin typeface="Open Sauce Heavy"/>
              </a:rPr>
              <a:t>Le sexe est un caractère biologique </a:t>
            </a:r>
          </a:p>
        </p:txBody>
      </p:sp>
      <p:sp>
        <p:nvSpPr>
          <p:cNvPr id="15" name="TextBox 15"/>
          <p:cNvSpPr txBox="1"/>
          <p:nvPr/>
        </p:nvSpPr>
        <p:spPr>
          <a:xfrm>
            <a:off x="1028700" y="4921237"/>
            <a:ext cx="5694505" cy="753745"/>
          </a:xfrm>
          <a:prstGeom prst="rect">
            <a:avLst/>
          </a:prstGeom>
        </p:spPr>
        <p:txBody>
          <a:bodyPr lIns="0" tIns="0" rIns="0" bIns="0" rtlCol="0" anchor="t">
            <a:spAutoFit/>
          </a:bodyPr>
          <a:lstStyle/>
          <a:p>
            <a:pPr>
              <a:lnSpc>
                <a:spcPts val="2659"/>
              </a:lnSpc>
            </a:pPr>
            <a:r>
              <a:rPr lang="en-US" sz="1899" spc="18" dirty="0">
                <a:solidFill>
                  <a:srgbClr val="1A3B29"/>
                </a:solidFill>
                <a:latin typeface="Open Sauce Heavy"/>
              </a:rPr>
              <a:t>CLASSIFICATION DES VBG SELON LE GBVIMS</a:t>
            </a:r>
          </a:p>
          <a:p>
            <a:pPr>
              <a:lnSpc>
                <a:spcPts val="3499"/>
              </a:lnSpc>
            </a:pPr>
            <a:endParaRPr lang="en-US" sz="1899" spc="18" dirty="0">
              <a:solidFill>
                <a:srgbClr val="1A3B29"/>
              </a:solidFill>
              <a:latin typeface="Open Sauce Heavy"/>
            </a:endParaRPr>
          </a:p>
        </p:txBody>
      </p:sp>
      <p:sp>
        <p:nvSpPr>
          <p:cNvPr id="16" name="TextBox 16"/>
          <p:cNvSpPr txBox="1"/>
          <p:nvPr/>
        </p:nvSpPr>
        <p:spPr>
          <a:xfrm>
            <a:off x="134647" y="9736125"/>
            <a:ext cx="3921017" cy="274193"/>
          </a:xfrm>
          <a:prstGeom prst="rect">
            <a:avLst/>
          </a:prstGeom>
        </p:spPr>
        <p:txBody>
          <a:bodyPr lIns="0" tIns="0" rIns="0" bIns="0" rtlCol="0" anchor="t">
            <a:spAutoFit/>
          </a:bodyPr>
          <a:lstStyle/>
          <a:p>
            <a:pPr marL="0" lvl="0" indent="0">
              <a:lnSpc>
                <a:spcPts val="2211"/>
              </a:lnSpc>
              <a:spcBef>
                <a:spcPct val="0"/>
              </a:spcBef>
            </a:pPr>
            <a:r>
              <a:rPr lang="en-US" sz="1579" spc="31" dirty="0">
                <a:solidFill>
                  <a:srgbClr val="3F7E44"/>
                </a:solidFill>
                <a:latin typeface="Open Sauce"/>
              </a:rPr>
              <a:t>Objectifs de développement durable</a:t>
            </a:r>
          </a:p>
        </p:txBody>
      </p:sp>
      <p:sp>
        <p:nvSpPr>
          <p:cNvPr id="17" name="TextBox 17"/>
          <p:cNvSpPr txBox="1"/>
          <p:nvPr/>
        </p:nvSpPr>
        <p:spPr>
          <a:xfrm>
            <a:off x="15309308" y="9479966"/>
            <a:ext cx="2786918" cy="550418"/>
          </a:xfrm>
          <a:prstGeom prst="rect">
            <a:avLst/>
          </a:prstGeom>
        </p:spPr>
        <p:txBody>
          <a:bodyPr lIns="0" tIns="0" rIns="0" bIns="0" rtlCol="0" anchor="t">
            <a:spAutoFit/>
          </a:bodyPr>
          <a:lstStyle/>
          <a:p>
            <a:pPr algn="r">
              <a:lnSpc>
                <a:spcPts val="2211"/>
              </a:lnSpc>
            </a:pPr>
            <a:r>
              <a:rPr lang="en-US" sz="1579" spc="31" dirty="0">
                <a:solidFill>
                  <a:srgbClr val="3F7E44"/>
                </a:solidFill>
                <a:latin typeface="Open Sauce"/>
              </a:rPr>
              <a:t>Date:</a:t>
            </a:r>
          </a:p>
          <a:p>
            <a:pPr marL="0" lvl="0" indent="0" algn="r">
              <a:lnSpc>
                <a:spcPts val="2211"/>
              </a:lnSpc>
              <a:spcBef>
                <a:spcPct val="0"/>
              </a:spcBef>
            </a:pPr>
            <a:r>
              <a:rPr lang="en-US" sz="1579" spc="31" dirty="0">
                <a:solidFill>
                  <a:srgbClr val="3F7E44"/>
                </a:solidFill>
                <a:latin typeface="Open Sauce"/>
              </a:rPr>
              <a:t>Mardi, 27 février 2024</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255364" y="0"/>
            <a:ext cx="6551327" cy="10287000"/>
          </a:xfrm>
          <a:custGeom>
            <a:avLst/>
            <a:gdLst/>
            <a:ahLst/>
            <a:cxnLst/>
            <a:rect l="l" t="t" r="r" b="b"/>
            <a:pathLst>
              <a:path w="6551327" h="10287000">
                <a:moveTo>
                  <a:pt x="0" y="0"/>
                </a:moveTo>
                <a:lnTo>
                  <a:pt x="6551327" y="0"/>
                </a:lnTo>
                <a:lnTo>
                  <a:pt x="6551327" y="10287000"/>
                </a:lnTo>
                <a:lnTo>
                  <a:pt x="0" y="10287000"/>
                </a:lnTo>
                <a:lnTo>
                  <a:pt x="0" y="0"/>
                </a:lnTo>
                <a:close/>
              </a:path>
            </a:pathLst>
          </a:custGeom>
          <a:blipFill>
            <a:blip r:embed="rId2"/>
            <a:stretch>
              <a:fillRect l="-74457" r="-61074"/>
            </a:stretch>
          </a:blipFill>
        </p:spPr>
      </p:sp>
      <p:grpSp>
        <p:nvGrpSpPr>
          <p:cNvPr id="3" name="Group 3"/>
          <p:cNvGrpSpPr/>
          <p:nvPr/>
        </p:nvGrpSpPr>
        <p:grpSpPr>
          <a:xfrm>
            <a:off x="10806691" y="0"/>
            <a:ext cx="7481309" cy="10391775"/>
            <a:chOff x="0" y="0"/>
            <a:chExt cx="2246748" cy="3120804"/>
          </a:xfrm>
        </p:grpSpPr>
        <p:sp>
          <p:nvSpPr>
            <p:cNvPr id="4" name="Freeform 4"/>
            <p:cNvSpPr/>
            <p:nvPr/>
          </p:nvSpPr>
          <p:spPr>
            <a:xfrm>
              <a:off x="0" y="0"/>
              <a:ext cx="2246748" cy="3120804"/>
            </a:xfrm>
            <a:custGeom>
              <a:avLst/>
              <a:gdLst/>
              <a:ahLst/>
              <a:cxnLst/>
              <a:rect l="l" t="t" r="r" b="b"/>
              <a:pathLst>
                <a:path w="2246748" h="3120804">
                  <a:moveTo>
                    <a:pt x="0" y="0"/>
                  </a:moveTo>
                  <a:lnTo>
                    <a:pt x="2246748" y="0"/>
                  </a:lnTo>
                  <a:lnTo>
                    <a:pt x="2246748" y="3120804"/>
                  </a:lnTo>
                  <a:lnTo>
                    <a:pt x="0" y="3120804"/>
                  </a:lnTo>
                  <a:close/>
                </a:path>
              </a:pathLst>
            </a:custGeom>
            <a:solidFill>
              <a:srgbClr val="FF3A21"/>
            </a:solidFill>
          </p:spPr>
        </p:sp>
      </p:grpSp>
      <p:sp>
        <p:nvSpPr>
          <p:cNvPr id="5" name="TextBox 5"/>
          <p:cNvSpPr txBox="1"/>
          <p:nvPr/>
        </p:nvSpPr>
        <p:spPr>
          <a:xfrm>
            <a:off x="10887653" y="1786436"/>
            <a:ext cx="7319384" cy="9991090"/>
          </a:xfrm>
          <a:prstGeom prst="rect">
            <a:avLst/>
          </a:prstGeom>
        </p:spPr>
        <p:txBody>
          <a:bodyPr lIns="0" tIns="0" rIns="0" bIns="0" rtlCol="0" anchor="t">
            <a:spAutoFit/>
          </a:bodyPr>
          <a:lstStyle/>
          <a:p>
            <a:pPr algn="just">
              <a:lnSpc>
                <a:spcPts val="2659"/>
              </a:lnSpc>
            </a:pPr>
            <a:r>
              <a:rPr lang="en-US" sz="1899" dirty="0">
                <a:solidFill>
                  <a:srgbClr val="FFFFFF"/>
                </a:solidFill>
                <a:latin typeface="Open Sauce Light"/>
              </a:rPr>
              <a:t>-Article 1 de la </a:t>
            </a:r>
            <a:r>
              <a:rPr lang="en-US" sz="1899" dirty="0" err="1">
                <a:solidFill>
                  <a:srgbClr val="FFFFFF"/>
                </a:solidFill>
                <a:latin typeface="Open Sauce Light"/>
              </a:rPr>
              <a:t>Déclaration</a:t>
            </a:r>
            <a:r>
              <a:rPr lang="en-US" sz="1899" dirty="0">
                <a:solidFill>
                  <a:srgbClr val="FFFFFF"/>
                </a:solidFill>
                <a:latin typeface="Open Sauce Light"/>
              </a:rPr>
              <a:t> Universelle des Droits de l‘Homme (DUDH)</a:t>
            </a:r>
          </a:p>
          <a:p>
            <a:pPr algn="just">
              <a:lnSpc>
                <a:spcPts val="2659"/>
              </a:lnSpc>
            </a:pPr>
            <a:endParaRPr lang="en-US" sz="1899" dirty="0">
              <a:solidFill>
                <a:srgbClr val="FFFFFF"/>
              </a:solidFill>
              <a:latin typeface="Open Sauce Light"/>
            </a:endParaRPr>
          </a:p>
          <a:p>
            <a:pPr algn="just">
              <a:lnSpc>
                <a:spcPts val="2659"/>
              </a:lnSpc>
            </a:pPr>
            <a:r>
              <a:rPr lang="en-US" sz="1899" dirty="0">
                <a:solidFill>
                  <a:srgbClr val="FFFFFF"/>
                </a:solidFill>
                <a:latin typeface="Open Sauce Light"/>
              </a:rPr>
              <a:t>-Article 2 DUDH </a:t>
            </a:r>
          </a:p>
          <a:p>
            <a:pPr algn="just">
              <a:lnSpc>
                <a:spcPts val="2659"/>
              </a:lnSpc>
            </a:pPr>
            <a:endParaRPr lang="en-US" sz="1899" dirty="0">
              <a:solidFill>
                <a:srgbClr val="FFFFFF"/>
              </a:solidFill>
              <a:latin typeface="Open Sauce Light"/>
            </a:endParaRPr>
          </a:p>
          <a:p>
            <a:pPr algn="just">
              <a:lnSpc>
                <a:spcPts val="2659"/>
              </a:lnSpc>
            </a:pPr>
            <a:r>
              <a:rPr lang="en-US" sz="1899" dirty="0">
                <a:solidFill>
                  <a:srgbClr val="FFFFFF"/>
                </a:solidFill>
                <a:latin typeface="Open Sauce Light"/>
              </a:rPr>
              <a:t>-La conférence mondiale de l’année internationale de la femme 1975 conférence de Mexico)</a:t>
            </a:r>
          </a:p>
          <a:p>
            <a:pPr algn="just">
              <a:lnSpc>
                <a:spcPts val="2659"/>
              </a:lnSpc>
            </a:pPr>
            <a:endParaRPr lang="en-US" sz="1899" dirty="0">
              <a:solidFill>
                <a:srgbClr val="FFFFFF"/>
              </a:solidFill>
              <a:latin typeface="Open Sauce Light"/>
            </a:endParaRPr>
          </a:p>
          <a:p>
            <a:pPr algn="just">
              <a:lnSpc>
                <a:spcPts val="2659"/>
              </a:lnSpc>
            </a:pPr>
            <a:r>
              <a:rPr lang="en-US" sz="1899" dirty="0">
                <a:solidFill>
                  <a:srgbClr val="FFFFFF"/>
                </a:solidFill>
                <a:latin typeface="Open Sauce Light"/>
              </a:rPr>
              <a:t>-La convention sur l’élimination de toutes les formes de discrimination à l’égard des femmes 1979. </a:t>
            </a:r>
          </a:p>
          <a:p>
            <a:pPr algn="just">
              <a:lnSpc>
                <a:spcPts val="2659"/>
              </a:lnSpc>
            </a:pPr>
            <a:endParaRPr lang="en-US" sz="1899" dirty="0">
              <a:solidFill>
                <a:srgbClr val="FFFFFF"/>
              </a:solidFill>
              <a:latin typeface="Open Sauce Light"/>
            </a:endParaRPr>
          </a:p>
          <a:p>
            <a:pPr algn="just">
              <a:lnSpc>
                <a:spcPts val="2659"/>
              </a:lnSpc>
            </a:pPr>
            <a:r>
              <a:rPr lang="en-US" sz="1899" dirty="0">
                <a:solidFill>
                  <a:srgbClr val="FFFFFF"/>
                </a:solidFill>
                <a:latin typeface="Open Sauce Light"/>
              </a:rPr>
              <a:t>-</a:t>
            </a:r>
            <a:r>
              <a:rPr lang="en-US" sz="1899" dirty="0" err="1">
                <a:solidFill>
                  <a:srgbClr val="FFFFFF"/>
                </a:solidFill>
                <a:latin typeface="Open Sauce Light"/>
              </a:rPr>
              <a:t>Déclaration</a:t>
            </a:r>
            <a:r>
              <a:rPr lang="en-US" sz="1899" dirty="0">
                <a:solidFill>
                  <a:srgbClr val="FFFFFF"/>
                </a:solidFill>
                <a:latin typeface="Open Sauce Light"/>
              </a:rPr>
              <a:t> sur l’élimination sur l’élimination de la violence à l’égard des femmes 1993 </a:t>
            </a:r>
          </a:p>
          <a:p>
            <a:pPr algn="just">
              <a:lnSpc>
                <a:spcPts val="2659"/>
              </a:lnSpc>
            </a:pPr>
            <a:endParaRPr lang="en-US" sz="1899" dirty="0">
              <a:solidFill>
                <a:srgbClr val="FFFFFF"/>
              </a:solidFill>
              <a:latin typeface="Open Sauce Light"/>
            </a:endParaRPr>
          </a:p>
          <a:p>
            <a:pPr algn="just">
              <a:lnSpc>
                <a:spcPts val="2659"/>
              </a:lnSpc>
            </a:pPr>
            <a:r>
              <a:rPr lang="en-US" sz="1899" dirty="0">
                <a:solidFill>
                  <a:srgbClr val="FFFFFF"/>
                </a:solidFill>
                <a:latin typeface="Open Sauce Light"/>
              </a:rPr>
              <a:t>-Quatre conférences mondiales de Beijing sur les femmes 1995 </a:t>
            </a:r>
          </a:p>
          <a:p>
            <a:pPr algn="just">
              <a:lnSpc>
                <a:spcPts val="2659"/>
              </a:lnSpc>
            </a:pPr>
            <a:endParaRPr lang="en-US" sz="1899" dirty="0">
              <a:solidFill>
                <a:srgbClr val="FFFFFF"/>
              </a:solidFill>
              <a:latin typeface="Open Sauce Light"/>
            </a:endParaRPr>
          </a:p>
          <a:p>
            <a:pPr algn="just">
              <a:lnSpc>
                <a:spcPts val="2659"/>
              </a:lnSpc>
            </a:pPr>
            <a:r>
              <a:rPr lang="en-US" sz="1899" dirty="0">
                <a:solidFill>
                  <a:srgbClr val="FFFFFF"/>
                </a:solidFill>
                <a:latin typeface="Open Sauce Light"/>
              </a:rPr>
              <a:t>-</a:t>
            </a:r>
            <a:r>
              <a:rPr lang="en-US" sz="1899" dirty="0" err="1">
                <a:solidFill>
                  <a:srgbClr val="FFFFFF"/>
                </a:solidFill>
                <a:latin typeface="Open Sauce Light"/>
              </a:rPr>
              <a:t>Résolution</a:t>
            </a:r>
            <a:r>
              <a:rPr lang="en-US" sz="1899" dirty="0">
                <a:solidFill>
                  <a:srgbClr val="FFFFFF"/>
                </a:solidFill>
                <a:latin typeface="Open Sauce Light"/>
              </a:rPr>
              <a:t> 1325 du conseil de </a:t>
            </a:r>
            <a:r>
              <a:rPr lang="en-US" sz="1899" dirty="0" err="1">
                <a:solidFill>
                  <a:srgbClr val="FFFFFF"/>
                </a:solidFill>
                <a:latin typeface="Open Sauce Light"/>
              </a:rPr>
              <a:t>sécurité</a:t>
            </a:r>
            <a:r>
              <a:rPr lang="en-US" sz="1899" dirty="0">
                <a:solidFill>
                  <a:srgbClr val="FFFFFF"/>
                </a:solidFill>
                <a:latin typeface="Open Sauce Light"/>
              </a:rPr>
              <a:t> des nations </a:t>
            </a:r>
            <a:r>
              <a:rPr lang="en-US" sz="1899" dirty="0" err="1">
                <a:solidFill>
                  <a:srgbClr val="FFFFFF"/>
                </a:solidFill>
                <a:latin typeface="Open Sauce Light"/>
              </a:rPr>
              <a:t>unies</a:t>
            </a:r>
            <a:r>
              <a:rPr lang="en-US" sz="1899" dirty="0">
                <a:solidFill>
                  <a:srgbClr val="FFFFFF"/>
                </a:solidFill>
                <a:latin typeface="Open Sauce Light"/>
              </a:rPr>
              <a:t> 2000 </a:t>
            </a:r>
          </a:p>
          <a:p>
            <a:pPr algn="just">
              <a:lnSpc>
                <a:spcPts val="2659"/>
              </a:lnSpc>
            </a:pPr>
            <a:endParaRPr lang="en-US" sz="1899" dirty="0">
              <a:solidFill>
                <a:srgbClr val="FFFFFF"/>
              </a:solidFill>
              <a:latin typeface="Open Sauce Light"/>
            </a:endParaRPr>
          </a:p>
          <a:p>
            <a:pPr algn="just">
              <a:lnSpc>
                <a:spcPts val="2659"/>
              </a:lnSpc>
            </a:pPr>
            <a:r>
              <a:rPr lang="en-US" sz="1899" dirty="0">
                <a:solidFill>
                  <a:srgbClr val="FFFFFF"/>
                </a:solidFill>
                <a:latin typeface="Open Sauce Light"/>
              </a:rPr>
              <a:t>-Protocole à la charte africaine des droits de l’homme et des peuples </a:t>
            </a:r>
            <a:r>
              <a:rPr lang="en-US" sz="1899" dirty="0" err="1">
                <a:solidFill>
                  <a:srgbClr val="FFFFFF"/>
                </a:solidFill>
                <a:latin typeface="Open Sauce Light"/>
              </a:rPr>
              <a:t>relatif</a:t>
            </a:r>
            <a:r>
              <a:rPr lang="en-US" sz="1899" dirty="0">
                <a:solidFill>
                  <a:srgbClr val="FFFFFF"/>
                </a:solidFill>
                <a:latin typeface="Open Sauce Light"/>
              </a:rPr>
              <a:t> aux droits des femmes en Afrique 2003(protocole de Maputo) </a:t>
            </a:r>
          </a:p>
          <a:p>
            <a:pPr algn="just">
              <a:lnSpc>
                <a:spcPts val="2659"/>
              </a:lnSpc>
            </a:pPr>
            <a:endParaRPr lang="en-US" sz="1899" dirty="0">
              <a:solidFill>
                <a:srgbClr val="FFFFFF"/>
              </a:solidFill>
              <a:latin typeface="Open Sauce Light"/>
            </a:endParaRPr>
          </a:p>
          <a:p>
            <a:pPr algn="just">
              <a:lnSpc>
                <a:spcPts val="2659"/>
              </a:lnSpc>
            </a:pPr>
            <a:r>
              <a:rPr lang="en-US" sz="1899" dirty="0">
                <a:solidFill>
                  <a:srgbClr val="FFFFFF"/>
                </a:solidFill>
                <a:latin typeface="Open Sauce Light"/>
              </a:rPr>
              <a:t>-L’ODD </a:t>
            </a:r>
            <a:r>
              <a:rPr lang="en-US" sz="1899" dirty="0" err="1">
                <a:solidFill>
                  <a:srgbClr val="FFFFFF"/>
                </a:solidFill>
                <a:latin typeface="Open Sauce Light"/>
              </a:rPr>
              <a:t>numéro</a:t>
            </a:r>
            <a:r>
              <a:rPr lang="en-US" sz="1899" dirty="0">
                <a:solidFill>
                  <a:srgbClr val="FFFFFF"/>
                </a:solidFill>
                <a:latin typeface="Open Sauce Light"/>
              </a:rPr>
              <a:t> 5 est : « parvenir à l’égalité des sexes en </a:t>
            </a:r>
            <a:r>
              <a:rPr lang="en-US" sz="1899" dirty="0" err="1">
                <a:solidFill>
                  <a:srgbClr val="FFFFFF"/>
                </a:solidFill>
                <a:latin typeface="Open Sauce Light"/>
              </a:rPr>
              <a:t>autonomisant</a:t>
            </a:r>
            <a:r>
              <a:rPr lang="en-US" sz="1899" dirty="0">
                <a:solidFill>
                  <a:srgbClr val="FFFFFF"/>
                </a:solidFill>
                <a:latin typeface="Open Sauce Light"/>
              </a:rPr>
              <a:t> les femmes et les filles »</a:t>
            </a:r>
          </a:p>
          <a:p>
            <a:pPr>
              <a:lnSpc>
                <a:spcPts val="2659"/>
              </a:lnSpc>
            </a:pPr>
            <a:endParaRPr lang="en-US" sz="1899" dirty="0">
              <a:solidFill>
                <a:srgbClr val="FFFFFF"/>
              </a:solidFill>
              <a:latin typeface="Open Sauce Light"/>
            </a:endParaRPr>
          </a:p>
          <a:p>
            <a:pPr>
              <a:lnSpc>
                <a:spcPts val="2659"/>
              </a:lnSpc>
            </a:pPr>
            <a:endParaRPr lang="en-US" sz="1899" dirty="0">
              <a:solidFill>
                <a:srgbClr val="FFFFFF"/>
              </a:solidFill>
              <a:latin typeface="Open Sauce Light"/>
            </a:endParaRPr>
          </a:p>
          <a:p>
            <a:pPr>
              <a:lnSpc>
                <a:spcPts val="2659"/>
              </a:lnSpc>
            </a:pPr>
            <a:endParaRPr lang="en-US" sz="1899" dirty="0">
              <a:solidFill>
                <a:srgbClr val="FFFFFF"/>
              </a:solidFill>
              <a:latin typeface="Open Sauce Light"/>
            </a:endParaRPr>
          </a:p>
          <a:p>
            <a:pPr>
              <a:lnSpc>
                <a:spcPts val="2659"/>
              </a:lnSpc>
            </a:pPr>
            <a:endParaRPr lang="en-US" sz="1899" dirty="0">
              <a:solidFill>
                <a:srgbClr val="FFFFFF"/>
              </a:solidFill>
              <a:latin typeface="Open Sauce Light"/>
            </a:endParaRPr>
          </a:p>
          <a:p>
            <a:pPr>
              <a:lnSpc>
                <a:spcPts val="2659"/>
              </a:lnSpc>
            </a:pPr>
            <a:endParaRPr lang="en-US" sz="1899" dirty="0">
              <a:solidFill>
                <a:srgbClr val="FFFFFF"/>
              </a:solidFill>
              <a:latin typeface="Open Sauce Light"/>
            </a:endParaRPr>
          </a:p>
          <a:p>
            <a:pPr>
              <a:lnSpc>
                <a:spcPts val="2659"/>
              </a:lnSpc>
            </a:pPr>
            <a:endParaRPr lang="en-US" sz="1899" dirty="0">
              <a:solidFill>
                <a:srgbClr val="FFFFFF"/>
              </a:solidFill>
              <a:latin typeface="Open Sauce Light"/>
            </a:endParaRPr>
          </a:p>
        </p:txBody>
      </p:sp>
      <p:sp>
        <p:nvSpPr>
          <p:cNvPr id="6" name="TextBox 6"/>
          <p:cNvSpPr txBox="1"/>
          <p:nvPr/>
        </p:nvSpPr>
        <p:spPr>
          <a:xfrm>
            <a:off x="11020234" y="857250"/>
            <a:ext cx="7054222" cy="847725"/>
          </a:xfrm>
          <a:prstGeom prst="rect">
            <a:avLst/>
          </a:prstGeom>
        </p:spPr>
        <p:txBody>
          <a:bodyPr lIns="0" tIns="0" rIns="0" bIns="0" rtlCol="0" anchor="t">
            <a:spAutoFit/>
          </a:bodyPr>
          <a:lstStyle/>
          <a:p>
            <a:pPr algn="ctr">
              <a:lnSpc>
                <a:spcPts val="3359"/>
              </a:lnSpc>
            </a:pPr>
            <a:r>
              <a:rPr lang="en-US" sz="2799" dirty="0">
                <a:solidFill>
                  <a:srgbClr val="FFFFFF"/>
                </a:solidFill>
                <a:latin typeface="Open Sauce Heavy"/>
              </a:rPr>
              <a:t>CADRE NORMATIF DE PROTECTION DES DROITS DES FEMMES</a:t>
            </a:r>
          </a:p>
        </p:txBody>
      </p:sp>
      <p:sp>
        <p:nvSpPr>
          <p:cNvPr id="7" name="TextBox 7"/>
          <p:cNvSpPr txBox="1"/>
          <p:nvPr/>
        </p:nvSpPr>
        <p:spPr>
          <a:xfrm>
            <a:off x="11679663" y="-104775"/>
            <a:ext cx="5579637" cy="971550"/>
          </a:xfrm>
          <a:prstGeom prst="rect">
            <a:avLst/>
          </a:prstGeom>
        </p:spPr>
        <p:txBody>
          <a:bodyPr lIns="0" tIns="0" rIns="0" bIns="0" rtlCol="0" anchor="t">
            <a:spAutoFit/>
          </a:bodyPr>
          <a:lstStyle/>
          <a:p>
            <a:pPr algn="ctr">
              <a:lnSpc>
                <a:spcPts val="7679"/>
              </a:lnSpc>
            </a:pPr>
            <a:r>
              <a:rPr lang="en-US" sz="6399">
                <a:solidFill>
                  <a:srgbClr val="FFFFFF"/>
                </a:solidFill>
                <a:latin typeface="Open Sauce Heavy"/>
              </a:rPr>
              <a:t>Session 3</a:t>
            </a:r>
          </a:p>
        </p:txBody>
      </p:sp>
      <p:sp>
        <p:nvSpPr>
          <p:cNvPr id="8" name="Freeform 8"/>
          <p:cNvSpPr/>
          <p:nvPr/>
        </p:nvSpPr>
        <p:spPr>
          <a:xfrm>
            <a:off x="2724921" y="3613058"/>
            <a:ext cx="3060885" cy="3060885"/>
          </a:xfrm>
          <a:custGeom>
            <a:avLst/>
            <a:gdLst/>
            <a:ahLst/>
            <a:cxnLst/>
            <a:rect l="l" t="t" r="r" b="b"/>
            <a:pathLst>
              <a:path w="3060885" h="3060885">
                <a:moveTo>
                  <a:pt x="0" y="0"/>
                </a:moveTo>
                <a:lnTo>
                  <a:pt x="3060885" y="0"/>
                </a:lnTo>
                <a:lnTo>
                  <a:pt x="3060885" y="3060884"/>
                </a:lnTo>
                <a:lnTo>
                  <a:pt x="0" y="3060884"/>
                </a:lnTo>
                <a:lnTo>
                  <a:pt x="0" y="0"/>
                </a:lnTo>
                <a:close/>
              </a:path>
            </a:pathLst>
          </a:custGeom>
          <a:blipFill>
            <a:blip r:embed="rId3"/>
            <a:stretch>
              <a:fillRect/>
            </a:stretch>
          </a:blipFill>
        </p:spPr>
      </p:sp>
      <p:sp>
        <p:nvSpPr>
          <p:cNvPr id="9" name="TextBox 9"/>
          <p:cNvSpPr txBox="1"/>
          <p:nvPr/>
        </p:nvSpPr>
        <p:spPr>
          <a:xfrm>
            <a:off x="258146" y="9637787"/>
            <a:ext cx="3921017" cy="274193"/>
          </a:xfrm>
          <a:prstGeom prst="rect">
            <a:avLst/>
          </a:prstGeom>
        </p:spPr>
        <p:txBody>
          <a:bodyPr lIns="0" tIns="0" rIns="0" bIns="0" rtlCol="0" anchor="t">
            <a:spAutoFit/>
          </a:bodyPr>
          <a:lstStyle/>
          <a:p>
            <a:pPr marL="0" lvl="0" indent="0">
              <a:lnSpc>
                <a:spcPts val="2211"/>
              </a:lnSpc>
              <a:spcBef>
                <a:spcPct val="0"/>
              </a:spcBef>
            </a:pPr>
            <a:r>
              <a:rPr lang="en-US" sz="1579" spc="31" dirty="0">
                <a:solidFill>
                  <a:srgbClr val="3F7E44"/>
                </a:solidFill>
                <a:latin typeface="Open Sauce"/>
              </a:rPr>
              <a:t>Objectifs de développement durable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311605" y="4923775"/>
            <a:ext cx="2020851" cy="2064782"/>
            <a:chOff x="0" y="0"/>
            <a:chExt cx="2694468" cy="2753043"/>
          </a:xfrm>
        </p:grpSpPr>
        <p:pic>
          <p:nvPicPr>
            <p:cNvPr id="3" name="Picture 3"/>
            <p:cNvPicPr>
              <a:picLocks noChangeAspect="1"/>
            </p:cNvPicPr>
            <p:nvPr/>
          </p:nvPicPr>
          <p:blipFill>
            <a:blip r:embed="rId2"/>
            <a:srcRect l="1063" r="1063"/>
            <a:stretch>
              <a:fillRect/>
            </a:stretch>
          </p:blipFill>
          <p:spPr>
            <a:xfrm>
              <a:off x="0" y="0"/>
              <a:ext cx="2694468" cy="2753043"/>
            </a:xfrm>
            <a:prstGeom prst="rect">
              <a:avLst/>
            </a:prstGeom>
          </p:spPr>
        </p:pic>
      </p:grpSp>
      <p:grpSp>
        <p:nvGrpSpPr>
          <p:cNvPr id="4" name="Group 4"/>
          <p:cNvGrpSpPr/>
          <p:nvPr/>
        </p:nvGrpSpPr>
        <p:grpSpPr>
          <a:xfrm>
            <a:off x="2543636" y="4861232"/>
            <a:ext cx="2020851" cy="2064782"/>
            <a:chOff x="0" y="0"/>
            <a:chExt cx="2694468" cy="2753043"/>
          </a:xfrm>
        </p:grpSpPr>
        <p:pic>
          <p:nvPicPr>
            <p:cNvPr id="5" name="Picture 5"/>
            <p:cNvPicPr>
              <a:picLocks noChangeAspect="1"/>
            </p:cNvPicPr>
            <p:nvPr/>
          </p:nvPicPr>
          <p:blipFill>
            <a:blip r:embed="rId3"/>
            <a:srcRect l="2243" r="2243"/>
            <a:stretch>
              <a:fillRect/>
            </a:stretch>
          </p:blipFill>
          <p:spPr>
            <a:xfrm>
              <a:off x="0" y="0"/>
              <a:ext cx="2694468" cy="2753043"/>
            </a:xfrm>
            <a:prstGeom prst="rect">
              <a:avLst/>
            </a:prstGeom>
          </p:spPr>
        </p:pic>
      </p:grpSp>
      <p:grpSp>
        <p:nvGrpSpPr>
          <p:cNvPr id="6" name="Group 6"/>
          <p:cNvGrpSpPr/>
          <p:nvPr/>
        </p:nvGrpSpPr>
        <p:grpSpPr>
          <a:xfrm>
            <a:off x="15990214" y="4923775"/>
            <a:ext cx="1980606" cy="2064782"/>
            <a:chOff x="0" y="0"/>
            <a:chExt cx="2640808" cy="2753043"/>
          </a:xfrm>
        </p:grpSpPr>
        <p:pic>
          <p:nvPicPr>
            <p:cNvPr id="7" name="Picture 7"/>
            <p:cNvPicPr>
              <a:picLocks noChangeAspect="1"/>
            </p:cNvPicPr>
            <p:nvPr/>
          </p:nvPicPr>
          <p:blipFill>
            <a:blip r:embed="rId4"/>
            <a:srcRect t="4400" b="4400"/>
            <a:stretch>
              <a:fillRect/>
            </a:stretch>
          </p:blipFill>
          <p:spPr>
            <a:xfrm>
              <a:off x="0" y="0"/>
              <a:ext cx="2640808" cy="2753043"/>
            </a:xfrm>
            <a:prstGeom prst="rect">
              <a:avLst/>
            </a:prstGeom>
          </p:spPr>
        </p:pic>
      </p:grpSp>
      <p:grpSp>
        <p:nvGrpSpPr>
          <p:cNvPr id="8" name="Group 8"/>
          <p:cNvGrpSpPr/>
          <p:nvPr/>
        </p:nvGrpSpPr>
        <p:grpSpPr>
          <a:xfrm>
            <a:off x="178490" y="4800361"/>
            <a:ext cx="2165066" cy="2165066"/>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a:stretch>
            </a:blipFill>
          </p:spPr>
        </p:sp>
      </p:grpSp>
      <p:grpSp>
        <p:nvGrpSpPr>
          <p:cNvPr id="10" name="Group 10"/>
          <p:cNvGrpSpPr/>
          <p:nvPr/>
        </p:nvGrpSpPr>
        <p:grpSpPr>
          <a:xfrm>
            <a:off x="10682587" y="4842182"/>
            <a:ext cx="2081424" cy="2081424"/>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t="-879" b="-879"/>
              </a:stretch>
            </a:blipFill>
          </p:spPr>
        </p:sp>
      </p:grpSp>
      <p:grpSp>
        <p:nvGrpSpPr>
          <p:cNvPr id="12" name="Group 12"/>
          <p:cNvGrpSpPr/>
          <p:nvPr/>
        </p:nvGrpSpPr>
        <p:grpSpPr>
          <a:xfrm>
            <a:off x="13570748" y="4884004"/>
            <a:ext cx="2081424" cy="2081424"/>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t="-6622" b="-6622"/>
              </a:stretch>
            </a:blipFill>
          </p:spPr>
        </p:sp>
      </p:grpSp>
      <p:sp>
        <p:nvSpPr>
          <p:cNvPr id="14" name="Freeform 14"/>
          <p:cNvSpPr/>
          <p:nvPr/>
        </p:nvSpPr>
        <p:spPr>
          <a:xfrm>
            <a:off x="10848841" y="1028700"/>
            <a:ext cx="1303129" cy="1299813"/>
          </a:xfrm>
          <a:custGeom>
            <a:avLst/>
            <a:gdLst/>
            <a:ahLst/>
            <a:cxnLst/>
            <a:rect l="l" t="t" r="r" b="b"/>
            <a:pathLst>
              <a:path w="1303129" h="1299813">
                <a:moveTo>
                  <a:pt x="0" y="0"/>
                </a:moveTo>
                <a:lnTo>
                  <a:pt x="1303129" y="0"/>
                </a:lnTo>
                <a:lnTo>
                  <a:pt x="1303129" y="1299813"/>
                </a:lnTo>
                <a:lnTo>
                  <a:pt x="0" y="1299813"/>
                </a:lnTo>
                <a:lnTo>
                  <a:pt x="0" y="0"/>
                </a:lnTo>
                <a:close/>
              </a:path>
            </a:pathLst>
          </a:custGeom>
          <a:blipFill>
            <a:blip r:embed="rId8">
              <a:extLst>
                <a:ext uri="{96DAC541-7B7A-43D3-8B79-37D633B846F1}">
                  <asvg:svgBlip xmlns:asvg="http://schemas.microsoft.com/office/drawing/2016/SVG/main" xmlns="" r:embed="rId9"/>
                </a:ext>
              </a:extLst>
            </a:blip>
            <a:stretch>
              <a:fillRect r="-275478"/>
            </a:stretch>
          </a:blipFill>
        </p:spPr>
      </p:sp>
      <p:sp>
        <p:nvSpPr>
          <p:cNvPr id="15" name="AutoShape 15"/>
          <p:cNvSpPr/>
          <p:nvPr/>
        </p:nvSpPr>
        <p:spPr>
          <a:xfrm flipV="1">
            <a:off x="2848385" y="4707619"/>
            <a:ext cx="15122435" cy="1022"/>
          </a:xfrm>
          <a:prstGeom prst="line">
            <a:avLst/>
          </a:prstGeom>
          <a:ln w="38100" cap="flat">
            <a:solidFill>
              <a:srgbClr val="000000"/>
            </a:solidFill>
            <a:prstDash val="solid"/>
            <a:headEnd type="none" w="sm" len="sm"/>
            <a:tailEnd type="none" w="sm" len="sm"/>
          </a:ln>
        </p:spPr>
      </p:sp>
      <p:grpSp>
        <p:nvGrpSpPr>
          <p:cNvPr id="16" name="Group 16"/>
          <p:cNvGrpSpPr/>
          <p:nvPr/>
        </p:nvGrpSpPr>
        <p:grpSpPr>
          <a:xfrm>
            <a:off x="8079629" y="4923775"/>
            <a:ext cx="1918238" cy="1918238"/>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0"/>
              <a:stretch>
                <a:fillRect l="-2472" r="-2472"/>
              </a:stretch>
            </a:blipFill>
          </p:spPr>
        </p:sp>
      </p:grpSp>
      <p:sp>
        <p:nvSpPr>
          <p:cNvPr id="18" name="AutoShape 18"/>
          <p:cNvSpPr/>
          <p:nvPr/>
        </p:nvSpPr>
        <p:spPr>
          <a:xfrm>
            <a:off x="75259" y="4688894"/>
            <a:ext cx="2268298" cy="18725"/>
          </a:xfrm>
          <a:prstGeom prst="line">
            <a:avLst/>
          </a:prstGeom>
          <a:ln w="38100" cap="flat">
            <a:solidFill>
              <a:srgbClr val="000000"/>
            </a:solidFill>
            <a:prstDash val="solid"/>
            <a:headEnd type="none" w="sm" len="sm"/>
            <a:tailEnd type="none" w="sm" len="sm"/>
          </a:ln>
        </p:spPr>
      </p:sp>
      <p:sp>
        <p:nvSpPr>
          <p:cNvPr id="19" name="TextBox 19"/>
          <p:cNvSpPr txBox="1"/>
          <p:nvPr/>
        </p:nvSpPr>
        <p:spPr>
          <a:xfrm>
            <a:off x="2848382" y="4161519"/>
            <a:ext cx="4243897" cy="422275"/>
          </a:xfrm>
          <a:prstGeom prst="rect">
            <a:avLst/>
          </a:prstGeom>
        </p:spPr>
        <p:txBody>
          <a:bodyPr lIns="0" tIns="0" rIns="0" bIns="0" rtlCol="0" anchor="t">
            <a:spAutoFit/>
          </a:bodyPr>
          <a:lstStyle/>
          <a:p>
            <a:pPr>
              <a:lnSpc>
                <a:spcPts val="3499"/>
              </a:lnSpc>
            </a:pPr>
            <a:r>
              <a:rPr lang="en-US" sz="2499" spc="24">
                <a:solidFill>
                  <a:srgbClr val="1A3B29"/>
                </a:solidFill>
                <a:latin typeface="Open Sauce Heavy"/>
              </a:rPr>
              <a:t>INTERVENANT(E)S</a:t>
            </a:r>
          </a:p>
        </p:txBody>
      </p:sp>
      <p:sp>
        <p:nvSpPr>
          <p:cNvPr id="20" name="TextBox 20"/>
          <p:cNvSpPr txBox="1"/>
          <p:nvPr/>
        </p:nvSpPr>
        <p:spPr>
          <a:xfrm>
            <a:off x="152358" y="4145392"/>
            <a:ext cx="2191199" cy="412750"/>
          </a:xfrm>
          <a:prstGeom prst="rect">
            <a:avLst/>
          </a:prstGeom>
        </p:spPr>
        <p:txBody>
          <a:bodyPr lIns="0" tIns="0" rIns="0" bIns="0" rtlCol="0" anchor="t">
            <a:spAutoFit/>
          </a:bodyPr>
          <a:lstStyle/>
          <a:p>
            <a:pPr>
              <a:lnSpc>
                <a:spcPts val="3499"/>
              </a:lnSpc>
            </a:pPr>
            <a:r>
              <a:rPr lang="en-US" sz="2499" spc="24">
                <a:solidFill>
                  <a:srgbClr val="1A3B29"/>
                </a:solidFill>
                <a:latin typeface="Open Sauce Heavy"/>
              </a:rPr>
              <a:t>Modérateur </a:t>
            </a:r>
          </a:p>
        </p:txBody>
      </p:sp>
      <p:grpSp>
        <p:nvGrpSpPr>
          <p:cNvPr id="21" name="Group 21"/>
          <p:cNvGrpSpPr/>
          <p:nvPr/>
        </p:nvGrpSpPr>
        <p:grpSpPr>
          <a:xfrm>
            <a:off x="499713" y="7041628"/>
            <a:ext cx="2043923" cy="2116485"/>
            <a:chOff x="0" y="0"/>
            <a:chExt cx="2725231" cy="2821980"/>
          </a:xfrm>
        </p:grpSpPr>
        <p:sp>
          <p:nvSpPr>
            <p:cNvPr id="22" name="TextBox 22"/>
            <p:cNvSpPr txBox="1"/>
            <p:nvPr/>
          </p:nvSpPr>
          <p:spPr>
            <a:xfrm>
              <a:off x="0" y="956548"/>
              <a:ext cx="2725231" cy="748513"/>
            </a:xfrm>
            <a:prstGeom prst="rect">
              <a:avLst/>
            </a:prstGeom>
          </p:spPr>
          <p:txBody>
            <a:bodyPr lIns="0" tIns="0" rIns="0" bIns="0" rtlCol="0" anchor="t">
              <a:spAutoFit/>
            </a:bodyPr>
            <a:lstStyle/>
            <a:p>
              <a:pPr>
                <a:lnSpc>
                  <a:spcPts val="2395"/>
                </a:lnSpc>
              </a:pPr>
              <a:r>
                <a:rPr lang="en-US" sz="1710" dirty="0">
                  <a:solidFill>
                    <a:srgbClr val="3F7E44"/>
                  </a:solidFill>
                  <a:latin typeface="Open Sauce"/>
                </a:rPr>
                <a:t>Chargé de Projet</a:t>
              </a:r>
            </a:p>
            <a:p>
              <a:pPr>
                <a:lnSpc>
                  <a:spcPts val="2395"/>
                </a:lnSpc>
              </a:pPr>
              <a:r>
                <a:rPr lang="en-US" sz="1710" dirty="0">
                  <a:solidFill>
                    <a:srgbClr val="3F7E44"/>
                  </a:solidFill>
                  <a:latin typeface="Open Sauce"/>
                </a:rPr>
                <a:t>INMISUISSE </a:t>
              </a:r>
            </a:p>
          </p:txBody>
        </p:sp>
        <p:sp>
          <p:nvSpPr>
            <p:cNvPr id="23" name="TextBox 23"/>
            <p:cNvSpPr txBox="1"/>
            <p:nvPr/>
          </p:nvSpPr>
          <p:spPr>
            <a:xfrm>
              <a:off x="0" y="-38100"/>
              <a:ext cx="2725231" cy="815340"/>
            </a:xfrm>
            <a:prstGeom prst="rect">
              <a:avLst/>
            </a:prstGeom>
          </p:spPr>
          <p:txBody>
            <a:bodyPr lIns="0" tIns="0" rIns="0" bIns="0" rtlCol="0" anchor="t">
              <a:spAutoFit/>
            </a:bodyPr>
            <a:lstStyle/>
            <a:p>
              <a:pPr>
                <a:lnSpc>
                  <a:spcPts val="2520"/>
                </a:lnSpc>
              </a:pPr>
              <a:r>
                <a:rPr lang="en-US" sz="1800" spc="179">
                  <a:solidFill>
                    <a:srgbClr val="1A3B29"/>
                  </a:solidFill>
                  <a:latin typeface="Open Sauce Heavy"/>
                </a:rPr>
                <a:t>ERNEST </a:t>
              </a:r>
            </a:p>
            <a:p>
              <a:pPr>
                <a:lnSpc>
                  <a:spcPts val="2520"/>
                </a:lnSpc>
              </a:pPr>
              <a:r>
                <a:rPr lang="en-US" sz="1800" spc="179">
                  <a:solidFill>
                    <a:srgbClr val="1A3B29"/>
                  </a:solidFill>
                  <a:latin typeface="Open Sauce Heavy"/>
                </a:rPr>
                <a:t>OYONO</a:t>
              </a:r>
            </a:p>
          </p:txBody>
        </p:sp>
        <p:sp>
          <p:nvSpPr>
            <p:cNvPr id="24" name="TextBox 24"/>
            <p:cNvSpPr txBox="1"/>
            <p:nvPr/>
          </p:nvSpPr>
          <p:spPr>
            <a:xfrm>
              <a:off x="0" y="1850218"/>
              <a:ext cx="2725231" cy="971762"/>
            </a:xfrm>
            <a:prstGeom prst="rect">
              <a:avLst/>
            </a:prstGeom>
          </p:spPr>
          <p:txBody>
            <a:bodyPr lIns="0" tIns="0" rIns="0" bIns="0" rtlCol="0" anchor="t">
              <a:spAutoFit/>
            </a:bodyPr>
            <a:lstStyle/>
            <a:p>
              <a:pPr>
                <a:lnSpc>
                  <a:spcPts val="1960"/>
                </a:lnSpc>
              </a:pPr>
              <a:r>
                <a:rPr lang="en-US" sz="1400" spc="28" dirty="0">
                  <a:solidFill>
                    <a:srgbClr val="000000"/>
                  </a:solidFill>
                  <a:latin typeface="Open Sauce"/>
                </a:rPr>
                <a:t>Spécialiste en développement durable. </a:t>
              </a:r>
            </a:p>
          </p:txBody>
        </p:sp>
      </p:grpSp>
      <p:grpSp>
        <p:nvGrpSpPr>
          <p:cNvPr id="25" name="Group 25"/>
          <p:cNvGrpSpPr/>
          <p:nvPr/>
        </p:nvGrpSpPr>
        <p:grpSpPr>
          <a:xfrm>
            <a:off x="5641941" y="6988558"/>
            <a:ext cx="2043923" cy="2164110"/>
            <a:chOff x="0" y="0"/>
            <a:chExt cx="2725231" cy="2885480"/>
          </a:xfrm>
        </p:grpSpPr>
        <p:sp>
          <p:nvSpPr>
            <p:cNvPr id="26" name="TextBox 26"/>
            <p:cNvSpPr txBox="1"/>
            <p:nvPr/>
          </p:nvSpPr>
          <p:spPr>
            <a:xfrm>
              <a:off x="0" y="956548"/>
              <a:ext cx="2725231" cy="1142213"/>
            </a:xfrm>
            <a:prstGeom prst="rect">
              <a:avLst/>
            </a:prstGeom>
          </p:spPr>
          <p:txBody>
            <a:bodyPr lIns="0" tIns="0" rIns="0" bIns="0" rtlCol="0" anchor="t">
              <a:spAutoFit/>
            </a:bodyPr>
            <a:lstStyle/>
            <a:p>
              <a:pPr>
                <a:lnSpc>
                  <a:spcPts val="2395"/>
                </a:lnSpc>
              </a:pPr>
              <a:r>
                <a:rPr lang="en-US" sz="1710" dirty="0">
                  <a:solidFill>
                    <a:srgbClr val="3F7E44"/>
                  </a:solidFill>
                  <a:latin typeface="Open Sauce"/>
                </a:rPr>
                <a:t>Consultante en stratégie d’influence </a:t>
              </a:r>
            </a:p>
          </p:txBody>
        </p:sp>
        <p:sp>
          <p:nvSpPr>
            <p:cNvPr id="27" name="TextBox 27"/>
            <p:cNvSpPr txBox="1"/>
            <p:nvPr/>
          </p:nvSpPr>
          <p:spPr>
            <a:xfrm>
              <a:off x="0" y="-38100"/>
              <a:ext cx="2725231" cy="815340"/>
            </a:xfrm>
            <a:prstGeom prst="rect">
              <a:avLst/>
            </a:prstGeom>
          </p:spPr>
          <p:txBody>
            <a:bodyPr lIns="0" tIns="0" rIns="0" bIns="0" rtlCol="0" anchor="t">
              <a:spAutoFit/>
            </a:bodyPr>
            <a:lstStyle/>
            <a:p>
              <a:pPr>
                <a:lnSpc>
                  <a:spcPts val="2520"/>
                </a:lnSpc>
              </a:pPr>
              <a:r>
                <a:rPr lang="en-US" sz="1800" spc="179">
                  <a:solidFill>
                    <a:srgbClr val="1A3B29"/>
                  </a:solidFill>
                  <a:latin typeface="Open Sauce Heavy"/>
                </a:rPr>
                <a:t>HANAA</a:t>
              </a:r>
            </a:p>
            <a:p>
              <a:pPr>
                <a:lnSpc>
                  <a:spcPts val="2520"/>
                </a:lnSpc>
              </a:pPr>
              <a:r>
                <a:rPr lang="en-US" sz="1800" spc="180">
                  <a:solidFill>
                    <a:srgbClr val="1A3B29"/>
                  </a:solidFill>
                  <a:latin typeface="Open Sauce Heavy"/>
                </a:rPr>
                <a:t>TRIFISS</a:t>
              </a:r>
            </a:p>
          </p:txBody>
        </p:sp>
        <p:sp>
          <p:nvSpPr>
            <p:cNvPr id="28" name="TextBox 28"/>
            <p:cNvSpPr txBox="1"/>
            <p:nvPr/>
          </p:nvSpPr>
          <p:spPr>
            <a:xfrm>
              <a:off x="0" y="2243918"/>
              <a:ext cx="2725231" cy="641562"/>
            </a:xfrm>
            <a:prstGeom prst="rect">
              <a:avLst/>
            </a:prstGeom>
          </p:spPr>
          <p:txBody>
            <a:bodyPr lIns="0" tIns="0" rIns="0" bIns="0" rtlCol="0" anchor="t">
              <a:spAutoFit/>
            </a:bodyPr>
            <a:lstStyle/>
            <a:p>
              <a:pPr>
                <a:lnSpc>
                  <a:spcPts val="1960"/>
                </a:lnSpc>
              </a:pPr>
              <a:r>
                <a:rPr lang="en-US" sz="1400" spc="28" dirty="0">
                  <a:solidFill>
                    <a:srgbClr val="000000"/>
                  </a:solidFill>
                  <a:latin typeface="Open Sauce"/>
                </a:rPr>
                <a:t>Militante pour l’égalité des chances</a:t>
              </a:r>
            </a:p>
          </p:txBody>
        </p:sp>
      </p:grpSp>
      <p:grpSp>
        <p:nvGrpSpPr>
          <p:cNvPr id="29" name="Group 29"/>
          <p:cNvGrpSpPr/>
          <p:nvPr/>
        </p:nvGrpSpPr>
        <p:grpSpPr>
          <a:xfrm>
            <a:off x="2886682" y="6965428"/>
            <a:ext cx="2043923" cy="2164110"/>
            <a:chOff x="0" y="0"/>
            <a:chExt cx="2725231" cy="2885480"/>
          </a:xfrm>
        </p:grpSpPr>
        <p:sp>
          <p:nvSpPr>
            <p:cNvPr id="30" name="TextBox 30"/>
            <p:cNvSpPr txBox="1"/>
            <p:nvPr/>
          </p:nvSpPr>
          <p:spPr>
            <a:xfrm>
              <a:off x="0" y="956548"/>
              <a:ext cx="2725231" cy="1142213"/>
            </a:xfrm>
            <a:prstGeom prst="rect">
              <a:avLst/>
            </a:prstGeom>
          </p:spPr>
          <p:txBody>
            <a:bodyPr lIns="0" tIns="0" rIns="0" bIns="0" rtlCol="0" anchor="t">
              <a:spAutoFit/>
            </a:bodyPr>
            <a:lstStyle/>
            <a:p>
              <a:pPr>
                <a:lnSpc>
                  <a:spcPts val="2395"/>
                </a:lnSpc>
              </a:pPr>
              <a:r>
                <a:rPr lang="en-US" sz="1710" dirty="0">
                  <a:solidFill>
                    <a:srgbClr val="3F7E44"/>
                  </a:solidFill>
                  <a:latin typeface="Open Sauce"/>
                </a:rPr>
                <a:t>Consultante - Climate Leadership Fellow</a:t>
              </a:r>
            </a:p>
          </p:txBody>
        </p:sp>
        <p:sp>
          <p:nvSpPr>
            <p:cNvPr id="31" name="TextBox 31"/>
            <p:cNvSpPr txBox="1"/>
            <p:nvPr/>
          </p:nvSpPr>
          <p:spPr>
            <a:xfrm>
              <a:off x="0" y="-38100"/>
              <a:ext cx="2725231" cy="815340"/>
            </a:xfrm>
            <a:prstGeom prst="rect">
              <a:avLst/>
            </a:prstGeom>
          </p:spPr>
          <p:txBody>
            <a:bodyPr lIns="0" tIns="0" rIns="0" bIns="0" rtlCol="0" anchor="t">
              <a:spAutoFit/>
            </a:bodyPr>
            <a:lstStyle/>
            <a:p>
              <a:pPr>
                <a:lnSpc>
                  <a:spcPts val="2520"/>
                </a:lnSpc>
              </a:pPr>
              <a:r>
                <a:rPr lang="en-US" sz="1800" spc="179">
                  <a:solidFill>
                    <a:srgbClr val="1A3B29"/>
                  </a:solidFill>
                  <a:latin typeface="Open Sauce Heavy"/>
                </a:rPr>
                <a:t>CHIUGO</a:t>
              </a:r>
            </a:p>
            <a:p>
              <a:pPr>
                <a:lnSpc>
                  <a:spcPts val="2520"/>
                </a:lnSpc>
              </a:pPr>
              <a:r>
                <a:rPr lang="en-US" sz="1800" spc="180">
                  <a:solidFill>
                    <a:srgbClr val="1A3B29"/>
                  </a:solidFill>
                  <a:latin typeface="Open Sauce Heavy"/>
                </a:rPr>
                <a:t>AGHAJI</a:t>
              </a:r>
            </a:p>
          </p:txBody>
        </p:sp>
        <p:sp>
          <p:nvSpPr>
            <p:cNvPr id="32" name="TextBox 32"/>
            <p:cNvSpPr txBox="1"/>
            <p:nvPr/>
          </p:nvSpPr>
          <p:spPr>
            <a:xfrm>
              <a:off x="0" y="2243918"/>
              <a:ext cx="2725231" cy="641562"/>
            </a:xfrm>
            <a:prstGeom prst="rect">
              <a:avLst/>
            </a:prstGeom>
          </p:spPr>
          <p:txBody>
            <a:bodyPr lIns="0" tIns="0" rIns="0" bIns="0" rtlCol="0" anchor="t">
              <a:spAutoFit/>
            </a:bodyPr>
            <a:lstStyle/>
            <a:p>
              <a:pPr>
                <a:lnSpc>
                  <a:spcPts val="1960"/>
                </a:lnSpc>
              </a:pPr>
              <a:r>
                <a:rPr lang="en-US" sz="1400" spc="28" dirty="0">
                  <a:solidFill>
                    <a:srgbClr val="000000"/>
                  </a:solidFill>
                  <a:latin typeface="Open Sauce"/>
                </a:rPr>
                <a:t>Experte sur la mise en oeuvre des ODD</a:t>
              </a:r>
            </a:p>
          </p:txBody>
        </p:sp>
      </p:grpSp>
      <p:grpSp>
        <p:nvGrpSpPr>
          <p:cNvPr id="33" name="Group 33"/>
          <p:cNvGrpSpPr/>
          <p:nvPr/>
        </p:nvGrpSpPr>
        <p:grpSpPr>
          <a:xfrm>
            <a:off x="8228489" y="6965428"/>
            <a:ext cx="2043923" cy="2754660"/>
            <a:chOff x="0" y="0"/>
            <a:chExt cx="2725231" cy="3672880"/>
          </a:xfrm>
        </p:grpSpPr>
        <p:sp>
          <p:nvSpPr>
            <p:cNvPr id="34" name="TextBox 34"/>
            <p:cNvSpPr txBox="1"/>
            <p:nvPr/>
          </p:nvSpPr>
          <p:spPr>
            <a:xfrm>
              <a:off x="0" y="956548"/>
              <a:ext cx="2725231" cy="1929613"/>
            </a:xfrm>
            <a:prstGeom prst="rect">
              <a:avLst/>
            </a:prstGeom>
          </p:spPr>
          <p:txBody>
            <a:bodyPr lIns="0" tIns="0" rIns="0" bIns="0" rtlCol="0" anchor="t">
              <a:spAutoFit/>
            </a:bodyPr>
            <a:lstStyle/>
            <a:p>
              <a:pPr>
                <a:lnSpc>
                  <a:spcPts val="2395"/>
                </a:lnSpc>
              </a:pPr>
              <a:r>
                <a:rPr lang="en-US" sz="1710" dirty="0">
                  <a:solidFill>
                    <a:srgbClr val="3F7E44"/>
                  </a:solidFill>
                  <a:latin typeface="Open Sauce"/>
                </a:rPr>
                <a:t>Consultant en Genre et VBG - Projet de développement/Banque Mondiale</a:t>
              </a:r>
            </a:p>
          </p:txBody>
        </p:sp>
        <p:sp>
          <p:nvSpPr>
            <p:cNvPr id="35" name="TextBox 35"/>
            <p:cNvSpPr txBox="1"/>
            <p:nvPr/>
          </p:nvSpPr>
          <p:spPr>
            <a:xfrm>
              <a:off x="0" y="-38100"/>
              <a:ext cx="2725231" cy="815340"/>
            </a:xfrm>
            <a:prstGeom prst="rect">
              <a:avLst/>
            </a:prstGeom>
          </p:spPr>
          <p:txBody>
            <a:bodyPr lIns="0" tIns="0" rIns="0" bIns="0" rtlCol="0" anchor="t">
              <a:spAutoFit/>
            </a:bodyPr>
            <a:lstStyle/>
            <a:p>
              <a:pPr>
                <a:lnSpc>
                  <a:spcPts val="2520"/>
                </a:lnSpc>
              </a:pPr>
              <a:r>
                <a:rPr lang="en-US" sz="1800" spc="179">
                  <a:solidFill>
                    <a:srgbClr val="1A3B29"/>
                  </a:solidFill>
                  <a:latin typeface="Open Sauce Heavy"/>
                </a:rPr>
                <a:t>DYLAN</a:t>
              </a:r>
            </a:p>
            <a:p>
              <a:pPr>
                <a:lnSpc>
                  <a:spcPts val="2520"/>
                </a:lnSpc>
              </a:pPr>
              <a:r>
                <a:rPr lang="en-US" sz="1800" spc="180">
                  <a:solidFill>
                    <a:srgbClr val="1A3B29"/>
                  </a:solidFill>
                  <a:latin typeface="Open Sauce Heavy"/>
                </a:rPr>
                <a:t>SEKE</a:t>
              </a:r>
            </a:p>
          </p:txBody>
        </p:sp>
        <p:sp>
          <p:nvSpPr>
            <p:cNvPr id="36" name="TextBox 36"/>
            <p:cNvSpPr txBox="1"/>
            <p:nvPr/>
          </p:nvSpPr>
          <p:spPr>
            <a:xfrm>
              <a:off x="0" y="3031318"/>
              <a:ext cx="2725231" cy="641562"/>
            </a:xfrm>
            <a:prstGeom prst="rect">
              <a:avLst/>
            </a:prstGeom>
          </p:spPr>
          <p:txBody>
            <a:bodyPr lIns="0" tIns="0" rIns="0" bIns="0" rtlCol="0" anchor="t">
              <a:spAutoFit/>
            </a:bodyPr>
            <a:lstStyle/>
            <a:p>
              <a:pPr>
                <a:lnSpc>
                  <a:spcPts val="1960"/>
                </a:lnSpc>
              </a:pPr>
              <a:r>
                <a:rPr lang="en-US" sz="1400" spc="28" dirty="0">
                  <a:solidFill>
                    <a:srgbClr val="000000"/>
                  </a:solidFill>
                  <a:latin typeface="Open Sauce"/>
                </a:rPr>
                <a:t>Expert en droits de l’homme et en genre</a:t>
              </a:r>
            </a:p>
          </p:txBody>
        </p:sp>
      </p:grpSp>
      <p:grpSp>
        <p:nvGrpSpPr>
          <p:cNvPr id="37" name="Group 37"/>
          <p:cNvGrpSpPr/>
          <p:nvPr/>
        </p:nvGrpSpPr>
        <p:grpSpPr>
          <a:xfrm>
            <a:off x="10899619" y="6988558"/>
            <a:ext cx="2043923" cy="2230785"/>
            <a:chOff x="0" y="0"/>
            <a:chExt cx="2725231" cy="2974380"/>
          </a:xfrm>
        </p:grpSpPr>
        <p:sp>
          <p:nvSpPr>
            <p:cNvPr id="38" name="TextBox 38"/>
            <p:cNvSpPr txBox="1"/>
            <p:nvPr/>
          </p:nvSpPr>
          <p:spPr>
            <a:xfrm>
              <a:off x="0" y="1375648"/>
              <a:ext cx="2725231" cy="1142213"/>
            </a:xfrm>
            <a:prstGeom prst="rect">
              <a:avLst/>
            </a:prstGeom>
          </p:spPr>
          <p:txBody>
            <a:bodyPr lIns="0" tIns="0" rIns="0" bIns="0" rtlCol="0" anchor="t">
              <a:spAutoFit/>
            </a:bodyPr>
            <a:lstStyle/>
            <a:p>
              <a:pPr>
                <a:lnSpc>
                  <a:spcPts val="2395"/>
                </a:lnSpc>
              </a:pPr>
              <a:r>
                <a:rPr lang="en-US" sz="1710">
                  <a:solidFill>
                    <a:srgbClr val="3F7E44"/>
                  </a:solidFill>
                  <a:latin typeface="Open Sauce"/>
                </a:rPr>
                <a:t>Médecin interniste  - </a:t>
              </a:r>
              <a:r>
                <a:rPr lang="en-US" sz="1710">
                  <a:solidFill>
                    <a:srgbClr val="3F7E44"/>
                  </a:solidFill>
                  <a:latin typeface="Open Sauce"/>
                  <a:hlinkClick r:id="rId11" tooltip="https://fr.comparis.ch/gesundheit/arzt/kanton-waadt/villeneuve-vd/institution/centre-medical-jocelyne-claire-sa/d3fbbb8e-c448-451c-8b4e-8aa969fc095a"/>
                </a:rPr>
                <a:t>Centre Médical Jocelyne-Claire</a:t>
              </a:r>
            </a:p>
          </p:txBody>
        </p:sp>
        <p:sp>
          <p:nvSpPr>
            <p:cNvPr id="39" name="TextBox 39"/>
            <p:cNvSpPr txBox="1"/>
            <p:nvPr/>
          </p:nvSpPr>
          <p:spPr>
            <a:xfrm>
              <a:off x="0" y="-38100"/>
              <a:ext cx="2725231" cy="1234440"/>
            </a:xfrm>
            <a:prstGeom prst="rect">
              <a:avLst/>
            </a:prstGeom>
          </p:spPr>
          <p:txBody>
            <a:bodyPr lIns="0" tIns="0" rIns="0" bIns="0" rtlCol="0" anchor="t">
              <a:spAutoFit/>
            </a:bodyPr>
            <a:lstStyle/>
            <a:p>
              <a:pPr>
                <a:lnSpc>
                  <a:spcPts val="2520"/>
                </a:lnSpc>
              </a:pPr>
              <a:r>
                <a:rPr lang="en-US" sz="1800" spc="179">
                  <a:solidFill>
                    <a:srgbClr val="1A3B29"/>
                  </a:solidFill>
                  <a:latin typeface="Open Sauce Heavy"/>
                </a:rPr>
                <a:t>DR GUY-CLEBERT MUTONI </a:t>
              </a:r>
            </a:p>
          </p:txBody>
        </p:sp>
        <p:sp>
          <p:nvSpPr>
            <p:cNvPr id="40" name="TextBox 40"/>
            <p:cNvSpPr txBox="1"/>
            <p:nvPr/>
          </p:nvSpPr>
          <p:spPr>
            <a:xfrm>
              <a:off x="0" y="2663018"/>
              <a:ext cx="2725231" cy="311362"/>
            </a:xfrm>
            <a:prstGeom prst="rect">
              <a:avLst/>
            </a:prstGeom>
          </p:spPr>
          <p:txBody>
            <a:bodyPr lIns="0" tIns="0" rIns="0" bIns="0" rtlCol="0" anchor="t">
              <a:spAutoFit/>
            </a:bodyPr>
            <a:lstStyle/>
            <a:p>
              <a:pPr>
                <a:lnSpc>
                  <a:spcPts val="1960"/>
                </a:lnSpc>
              </a:pPr>
              <a:endParaRPr/>
            </a:p>
          </p:txBody>
        </p:sp>
      </p:grpSp>
      <p:grpSp>
        <p:nvGrpSpPr>
          <p:cNvPr id="41" name="Group 41"/>
          <p:cNvGrpSpPr/>
          <p:nvPr/>
        </p:nvGrpSpPr>
        <p:grpSpPr>
          <a:xfrm>
            <a:off x="16237338" y="6988558"/>
            <a:ext cx="2043923" cy="2411760"/>
            <a:chOff x="0" y="0"/>
            <a:chExt cx="2725231" cy="3215680"/>
          </a:xfrm>
        </p:grpSpPr>
        <p:sp>
          <p:nvSpPr>
            <p:cNvPr id="42" name="TextBox 42"/>
            <p:cNvSpPr txBox="1"/>
            <p:nvPr/>
          </p:nvSpPr>
          <p:spPr>
            <a:xfrm>
              <a:off x="0" y="956548"/>
              <a:ext cx="2725231" cy="1142213"/>
            </a:xfrm>
            <a:prstGeom prst="rect">
              <a:avLst/>
            </a:prstGeom>
          </p:spPr>
          <p:txBody>
            <a:bodyPr lIns="0" tIns="0" rIns="0" bIns="0" rtlCol="0" anchor="t">
              <a:spAutoFit/>
            </a:bodyPr>
            <a:lstStyle/>
            <a:p>
              <a:pPr>
                <a:lnSpc>
                  <a:spcPts val="2395"/>
                </a:lnSpc>
              </a:pPr>
              <a:r>
                <a:rPr lang="en-US" sz="1710" dirty="0">
                  <a:solidFill>
                    <a:srgbClr val="3F7E44"/>
                  </a:solidFill>
                  <a:latin typeface="Open Sauce"/>
                </a:rPr>
                <a:t>Spécialiste environnemental et social - EDC</a:t>
              </a:r>
            </a:p>
          </p:txBody>
        </p:sp>
        <p:sp>
          <p:nvSpPr>
            <p:cNvPr id="43" name="TextBox 43"/>
            <p:cNvSpPr txBox="1"/>
            <p:nvPr/>
          </p:nvSpPr>
          <p:spPr>
            <a:xfrm>
              <a:off x="0" y="-38100"/>
              <a:ext cx="2725231" cy="815340"/>
            </a:xfrm>
            <a:prstGeom prst="rect">
              <a:avLst/>
            </a:prstGeom>
          </p:spPr>
          <p:txBody>
            <a:bodyPr lIns="0" tIns="0" rIns="0" bIns="0" rtlCol="0" anchor="t">
              <a:spAutoFit/>
            </a:bodyPr>
            <a:lstStyle/>
            <a:p>
              <a:pPr>
                <a:lnSpc>
                  <a:spcPts val="2520"/>
                </a:lnSpc>
              </a:pPr>
              <a:r>
                <a:rPr lang="en-US" sz="1800" spc="179">
                  <a:solidFill>
                    <a:srgbClr val="1A3B29"/>
                  </a:solidFill>
                  <a:latin typeface="Open Sauce Heavy"/>
                </a:rPr>
                <a:t>ARMEL</a:t>
              </a:r>
            </a:p>
            <a:p>
              <a:pPr>
                <a:lnSpc>
                  <a:spcPts val="2520"/>
                </a:lnSpc>
              </a:pPr>
              <a:r>
                <a:rPr lang="en-US" sz="1800" spc="180">
                  <a:solidFill>
                    <a:srgbClr val="1A3B29"/>
                  </a:solidFill>
                  <a:latin typeface="Open Sauce Heavy"/>
                </a:rPr>
                <a:t>YOBO</a:t>
              </a:r>
            </a:p>
          </p:txBody>
        </p:sp>
        <p:sp>
          <p:nvSpPr>
            <p:cNvPr id="44" name="TextBox 44"/>
            <p:cNvSpPr txBox="1"/>
            <p:nvPr/>
          </p:nvSpPr>
          <p:spPr>
            <a:xfrm>
              <a:off x="0" y="2243918"/>
              <a:ext cx="2725231" cy="971762"/>
            </a:xfrm>
            <a:prstGeom prst="rect">
              <a:avLst/>
            </a:prstGeom>
          </p:spPr>
          <p:txBody>
            <a:bodyPr lIns="0" tIns="0" rIns="0" bIns="0" rtlCol="0" anchor="t">
              <a:spAutoFit/>
            </a:bodyPr>
            <a:lstStyle/>
            <a:p>
              <a:pPr>
                <a:lnSpc>
                  <a:spcPts val="1960"/>
                </a:lnSpc>
              </a:pPr>
              <a:r>
                <a:rPr lang="en-US" sz="1400" spc="28" dirty="0">
                  <a:solidFill>
                    <a:srgbClr val="000000"/>
                  </a:solidFill>
                  <a:latin typeface="Open Sauce"/>
                </a:rPr>
                <a:t>Chercheur en droit de l’envrironnement et auteur. </a:t>
              </a:r>
            </a:p>
          </p:txBody>
        </p:sp>
      </p:grpSp>
      <p:sp>
        <p:nvSpPr>
          <p:cNvPr id="45" name="TextBox 45"/>
          <p:cNvSpPr txBox="1"/>
          <p:nvPr/>
        </p:nvSpPr>
        <p:spPr>
          <a:xfrm>
            <a:off x="12132123" y="1301497"/>
            <a:ext cx="5858545" cy="679450"/>
          </a:xfrm>
          <a:prstGeom prst="rect">
            <a:avLst/>
          </a:prstGeom>
        </p:spPr>
        <p:txBody>
          <a:bodyPr lIns="0" tIns="0" rIns="0" bIns="0" rtlCol="0" anchor="t">
            <a:spAutoFit/>
          </a:bodyPr>
          <a:lstStyle/>
          <a:p>
            <a:pPr algn="ctr">
              <a:lnSpc>
                <a:spcPts val="5599"/>
              </a:lnSpc>
            </a:pPr>
            <a:r>
              <a:rPr lang="en-US" sz="3999" dirty="0">
                <a:solidFill>
                  <a:srgbClr val="1A3B29"/>
                </a:solidFill>
                <a:latin typeface="Open Sans"/>
              </a:rPr>
              <a:t>LES OBJECTIFS GLOBAUX</a:t>
            </a:r>
          </a:p>
        </p:txBody>
      </p:sp>
      <p:grpSp>
        <p:nvGrpSpPr>
          <p:cNvPr id="46" name="Group 46"/>
          <p:cNvGrpSpPr/>
          <p:nvPr/>
        </p:nvGrpSpPr>
        <p:grpSpPr>
          <a:xfrm>
            <a:off x="13570748" y="6988558"/>
            <a:ext cx="2531125" cy="3133616"/>
            <a:chOff x="0" y="0"/>
            <a:chExt cx="3374833" cy="4178154"/>
          </a:xfrm>
        </p:grpSpPr>
        <p:sp>
          <p:nvSpPr>
            <p:cNvPr id="47" name="TextBox 47"/>
            <p:cNvSpPr txBox="1"/>
            <p:nvPr/>
          </p:nvSpPr>
          <p:spPr>
            <a:xfrm>
              <a:off x="0" y="916563"/>
              <a:ext cx="3374833" cy="1522412"/>
            </a:xfrm>
            <a:prstGeom prst="rect">
              <a:avLst/>
            </a:prstGeom>
          </p:spPr>
          <p:txBody>
            <a:bodyPr lIns="0" tIns="0" rIns="0" bIns="0" rtlCol="0" anchor="t">
              <a:spAutoFit/>
            </a:bodyPr>
            <a:lstStyle/>
            <a:p>
              <a:pPr>
                <a:lnSpc>
                  <a:spcPts val="2343"/>
                </a:lnSpc>
              </a:pPr>
              <a:r>
                <a:rPr lang="en-US" sz="1674" dirty="0">
                  <a:solidFill>
                    <a:srgbClr val="3F7E44"/>
                  </a:solidFill>
                  <a:latin typeface="Open Sauce"/>
                </a:rPr>
                <a:t>Responsable de projet E/MGF - Caritas Suisse/Réseau suisse contre l’excision</a:t>
              </a:r>
            </a:p>
          </p:txBody>
        </p:sp>
        <p:sp>
          <p:nvSpPr>
            <p:cNvPr id="48" name="TextBox 48"/>
            <p:cNvSpPr txBox="1"/>
            <p:nvPr/>
          </p:nvSpPr>
          <p:spPr>
            <a:xfrm>
              <a:off x="0" y="-28575"/>
              <a:ext cx="3374833" cy="789136"/>
            </a:xfrm>
            <a:prstGeom prst="rect">
              <a:avLst/>
            </a:prstGeom>
          </p:spPr>
          <p:txBody>
            <a:bodyPr lIns="0" tIns="0" rIns="0" bIns="0" rtlCol="0" anchor="t">
              <a:spAutoFit/>
            </a:bodyPr>
            <a:lstStyle/>
            <a:p>
              <a:pPr>
                <a:lnSpc>
                  <a:spcPts val="2465"/>
                </a:lnSpc>
              </a:pPr>
              <a:r>
                <a:rPr lang="en-US" sz="1761" spc="176" dirty="0">
                  <a:solidFill>
                    <a:srgbClr val="1A3B29"/>
                  </a:solidFill>
                  <a:latin typeface="Open Sauce Heavy"/>
                </a:rPr>
                <a:t>DENISE SCHWEGLER</a:t>
              </a:r>
            </a:p>
          </p:txBody>
        </p:sp>
        <p:sp>
          <p:nvSpPr>
            <p:cNvPr id="49" name="TextBox 49"/>
            <p:cNvSpPr txBox="1"/>
            <p:nvPr/>
          </p:nvSpPr>
          <p:spPr>
            <a:xfrm>
              <a:off x="0" y="2580404"/>
              <a:ext cx="3374833" cy="1597750"/>
            </a:xfrm>
            <a:prstGeom prst="rect">
              <a:avLst/>
            </a:prstGeom>
          </p:spPr>
          <p:txBody>
            <a:bodyPr lIns="0" tIns="0" rIns="0" bIns="0" rtlCol="0" anchor="t">
              <a:spAutoFit/>
            </a:bodyPr>
            <a:lstStyle/>
            <a:p>
              <a:pPr>
                <a:lnSpc>
                  <a:spcPts val="1917"/>
                </a:lnSpc>
              </a:pPr>
              <a:r>
                <a:rPr lang="en-US" sz="1369" spc="27" dirty="0">
                  <a:solidFill>
                    <a:srgbClr val="000000"/>
                  </a:solidFill>
                  <a:latin typeface="Open Sauce"/>
                </a:rPr>
                <a:t>Spécialiste des problématiques des Excisions/Mutilations Génitales Féminines (E/MGF)</a:t>
              </a:r>
            </a:p>
          </p:txBody>
        </p:sp>
      </p:grpSp>
      <p:grpSp>
        <p:nvGrpSpPr>
          <p:cNvPr id="50" name="Group 50"/>
          <p:cNvGrpSpPr/>
          <p:nvPr/>
        </p:nvGrpSpPr>
        <p:grpSpPr>
          <a:xfrm>
            <a:off x="152358" y="376642"/>
            <a:ext cx="8973817" cy="3208610"/>
            <a:chOff x="0" y="0"/>
            <a:chExt cx="11965089" cy="4278147"/>
          </a:xfrm>
        </p:grpSpPr>
        <p:sp>
          <p:nvSpPr>
            <p:cNvPr id="51" name="TextBox 51"/>
            <p:cNvSpPr txBox="1"/>
            <p:nvPr/>
          </p:nvSpPr>
          <p:spPr>
            <a:xfrm>
              <a:off x="0" y="553025"/>
              <a:ext cx="11965089" cy="3725122"/>
            </a:xfrm>
            <a:prstGeom prst="rect">
              <a:avLst/>
            </a:prstGeom>
          </p:spPr>
          <p:txBody>
            <a:bodyPr lIns="0" tIns="0" rIns="0" bIns="0" rtlCol="0" anchor="t">
              <a:spAutoFit/>
            </a:bodyPr>
            <a:lstStyle/>
            <a:p>
              <a:pPr algn="just">
                <a:lnSpc>
                  <a:spcPts val="3919"/>
                </a:lnSpc>
              </a:pPr>
              <a:r>
                <a:rPr lang="en-US" sz="2799" spc="55" dirty="0">
                  <a:solidFill>
                    <a:srgbClr val="3F7E44"/>
                  </a:solidFill>
                  <a:latin typeface="Open Sauce"/>
                </a:rPr>
                <a:t>Le rôle des ONG dans la promotion du développement durable et de l'égalité des genres, à travers la protection des langues maternelles. </a:t>
              </a:r>
            </a:p>
            <a:p>
              <a:pPr algn="just">
                <a:lnSpc>
                  <a:spcPts val="3281"/>
                </a:lnSpc>
              </a:pPr>
              <a:endParaRPr lang="en-US" sz="2799" spc="55" dirty="0">
                <a:solidFill>
                  <a:srgbClr val="3F7E44"/>
                </a:solidFill>
                <a:latin typeface="Open Sauce"/>
              </a:endParaRPr>
            </a:p>
            <a:p>
              <a:pPr algn="just">
                <a:lnSpc>
                  <a:spcPts val="3359"/>
                </a:lnSpc>
              </a:pPr>
              <a:r>
                <a:rPr lang="en-US" sz="2400" spc="48" dirty="0">
                  <a:solidFill>
                    <a:srgbClr val="3F7E44"/>
                  </a:solidFill>
                  <a:latin typeface="Open Sauce Bold"/>
                </a:rPr>
                <a:t>Date :</a:t>
              </a:r>
              <a:r>
                <a:rPr lang="en-US" sz="2400" spc="48" dirty="0">
                  <a:solidFill>
                    <a:srgbClr val="3F7E44"/>
                  </a:solidFill>
                  <a:latin typeface="Open Sauce"/>
                </a:rPr>
                <a:t> 27 février 2024 à 14H00 – 15h30</a:t>
              </a:r>
            </a:p>
          </p:txBody>
        </p:sp>
        <p:sp>
          <p:nvSpPr>
            <p:cNvPr id="52" name="TextBox 52"/>
            <p:cNvSpPr txBox="1"/>
            <p:nvPr/>
          </p:nvSpPr>
          <p:spPr>
            <a:xfrm>
              <a:off x="0" y="-47625"/>
              <a:ext cx="11965089" cy="525145"/>
            </a:xfrm>
            <a:prstGeom prst="rect">
              <a:avLst/>
            </a:prstGeom>
          </p:spPr>
          <p:txBody>
            <a:bodyPr lIns="0" tIns="0" rIns="0" bIns="0" rtlCol="0" anchor="t">
              <a:spAutoFit/>
            </a:bodyPr>
            <a:lstStyle/>
            <a:p>
              <a:pPr>
                <a:lnSpc>
                  <a:spcPts val="3359"/>
                </a:lnSpc>
                <a:spcBef>
                  <a:spcPct val="0"/>
                </a:spcBef>
              </a:pPr>
              <a:r>
                <a:rPr lang="en-US" sz="2400">
                  <a:solidFill>
                    <a:srgbClr val="1A3B29"/>
                  </a:solidFill>
                  <a:latin typeface="Open Sauce Bold"/>
                </a:rPr>
                <a:t>Thème du webinaire </a:t>
              </a: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461680" y="3385029"/>
            <a:ext cx="1495035" cy="641506"/>
          </a:xfrm>
          <a:custGeom>
            <a:avLst/>
            <a:gdLst/>
            <a:ahLst/>
            <a:cxnLst/>
            <a:rect l="l" t="t" r="r" b="b"/>
            <a:pathLst>
              <a:path w="1495035" h="641506">
                <a:moveTo>
                  <a:pt x="0" y="0"/>
                </a:moveTo>
                <a:lnTo>
                  <a:pt x="1495035" y="0"/>
                </a:lnTo>
                <a:lnTo>
                  <a:pt x="1495035" y="641506"/>
                </a:lnTo>
                <a:lnTo>
                  <a:pt x="0" y="64150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0389341" y="3099613"/>
            <a:ext cx="1495035" cy="1269421"/>
          </a:xfrm>
          <a:custGeom>
            <a:avLst/>
            <a:gdLst/>
            <a:ahLst/>
            <a:cxnLst/>
            <a:rect l="l" t="t" r="r" b="b"/>
            <a:pathLst>
              <a:path w="1495035" h="1269421">
                <a:moveTo>
                  <a:pt x="0" y="0"/>
                </a:moveTo>
                <a:lnTo>
                  <a:pt x="1495035" y="0"/>
                </a:lnTo>
                <a:lnTo>
                  <a:pt x="1495035" y="1269421"/>
                </a:lnTo>
                <a:lnTo>
                  <a:pt x="0" y="126942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12175598" y="3179802"/>
            <a:ext cx="1495035" cy="1051961"/>
          </a:xfrm>
          <a:custGeom>
            <a:avLst/>
            <a:gdLst/>
            <a:ahLst/>
            <a:cxnLst/>
            <a:rect l="l" t="t" r="r" b="b"/>
            <a:pathLst>
              <a:path w="1495035" h="1051961">
                <a:moveTo>
                  <a:pt x="0" y="0"/>
                </a:moveTo>
                <a:lnTo>
                  <a:pt x="1495035" y="0"/>
                </a:lnTo>
                <a:lnTo>
                  <a:pt x="1495035" y="1051961"/>
                </a:lnTo>
                <a:lnTo>
                  <a:pt x="0" y="105196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a:off x="13949005" y="3099613"/>
            <a:ext cx="1495035" cy="1212337"/>
          </a:xfrm>
          <a:custGeom>
            <a:avLst/>
            <a:gdLst/>
            <a:ahLst/>
            <a:cxnLst/>
            <a:rect l="l" t="t" r="r" b="b"/>
            <a:pathLst>
              <a:path w="1495035" h="1212337">
                <a:moveTo>
                  <a:pt x="0" y="0"/>
                </a:moveTo>
                <a:lnTo>
                  <a:pt x="1495035" y="0"/>
                </a:lnTo>
                <a:lnTo>
                  <a:pt x="1495035" y="1212338"/>
                </a:lnTo>
                <a:lnTo>
                  <a:pt x="0" y="121233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 name="Freeform 6"/>
          <p:cNvSpPr/>
          <p:nvPr/>
        </p:nvSpPr>
        <p:spPr>
          <a:xfrm>
            <a:off x="15955901" y="2958265"/>
            <a:ext cx="1111762" cy="1495035"/>
          </a:xfrm>
          <a:custGeom>
            <a:avLst/>
            <a:gdLst/>
            <a:ahLst/>
            <a:cxnLst/>
            <a:rect l="l" t="t" r="r" b="b"/>
            <a:pathLst>
              <a:path w="1111762" h="1495035">
                <a:moveTo>
                  <a:pt x="0" y="0"/>
                </a:moveTo>
                <a:lnTo>
                  <a:pt x="1111763" y="0"/>
                </a:lnTo>
                <a:lnTo>
                  <a:pt x="1111763" y="1495035"/>
                </a:lnTo>
                <a:lnTo>
                  <a:pt x="0" y="149503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7" name="Freeform 7"/>
          <p:cNvSpPr/>
          <p:nvPr/>
        </p:nvSpPr>
        <p:spPr>
          <a:xfrm>
            <a:off x="8661471" y="4519617"/>
            <a:ext cx="1095453" cy="1495035"/>
          </a:xfrm>
          <a:custGeom>
            <a:avLst/>
            <a:gdLst/>
            <a:ahLst/>
            <a:cxnLst/>
            <a:rect l="l" t="t" r="r" b="b"/>
            <a:pathLst>
              <a:path w="1095453" h="1495035">
                <a:moveTo>
                  <a:pt x="0" y="0"/>
                </a:moveTo>
                <a:lnTo>
                  <a:pt x="1095453" y="0"/>
                </a:lnTo>
                <a:lnTo>
                  <a:pt x="1095453" y="1495035"/>
                </a:lnTo>
                <a:lnTo>
                  <a:pt x="0" y="149503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8" name="Freeform 8"/>
          <p:cNvSpPr/>
          <p:nvPr/>
        </p:nvSpPr>
        <p:spPr>
          <a:xfrm>
            <a:off x="10389341" y="4613247"/>
            <a:ext cx="1495035" cy="1495035"/>
          </a:xfrm>
          <a:custGeom>
            <a:avLst/>
            <a:gdLst/>
            <a:ahLst/>
            <a:cxnLst/>
            <a:rect l="l" t="t" r="r" b="b"/>
            <a:pathLst>
              <a:path w="1495035" h="1495035">
                <a:moveTo>
                  <a:pt x="0" y="0"/>
                </a:moveTo>
                <a:lnTo>
                  <a:pt x="1495035" y="0"/>
                </a:lnTo>
                <a:lnTo>
                  <a:pt x="1495035" y="1495035"/>
                </a:lnTo>
                <a:lnTo>
                  <a:pt x="0" y="149503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9" name="Freeform 9"/>
          <p:cNvSpPr/>
          <p:nvPr/>
        </p:nvSpPr>
        <p:spPr>
          <a:xfrm>
            <a:off x="12175598" y="4519617"/>
            <a:ext cx="1405333" cy="1495035"/>
          </a:xfrm>
          <a:custGeom>
            <a:avLst/>
            <a:gdLst/>
            <a:ahLst/>
            <a:cxnLst/>
            <a:rect l="l" t="t" r="r" b="b"/>
            <a:pathLst>
              <a:path w="1405333" h="1495035">
                <a:moveTo>
                  <a:pt x="0" y="0"/>
                </a:moveTo>
                <a:lnTo>
                  <a:pt x="1405333" y="0"/>
                </a:lnTo>
                <a:lnTo>
                  <a:pt x="1405333" y="1495035"/>
                </a:lnTo>
                <a:lnTo>
                  <a:pt x="0" y="1495035"/>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0" name="Freeform 10"/>
          <p:cNvSpPr/>
          <p:nvPr/>
        </p:nvSpPr>
        <p:spPr>
          <a:xfrm>
            <a:off x="13953698" y="4519617"/>
            <a:ext cx="1495035" cy="1495035"/>
          </a:xfrm>
          <a:custGeom>
            <a:avLst/>
            <a:gdLst/>
            <a:ahLst/>
            <a:cxnLst/>
            <a:rect l="l" t="t" r="r" b="b"/>
            <a:pathLst>
              <a:path w="1495035" h="1495035">
                <a:moveTo>
                  <a:pt x="0" y="0"/>
                </a:moveTo>
                <a:lnTo>
                  <a:pt x="1495035" y="0"/>
                </a:lnTo>
                <a:lnTo>
                  <a:pt x="1495035" y="1495035"/>
                </a:lnTo>
                <a:lnTo>
                  <a:pt x="0" y="1495035"/>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1" name="Freeform 11"/>
          <p:cNvSpPr/>
          <p:nvPr/>
        </p:nvSpPr>
        <p:spPr>
          <a:xfrm>
            <a:off x="15764265" y="4519617"/>
            <a:ext cx="1495035" cy="1495035"/>
          </a:xfrm>
          <a:custGeom>
            <a:avLst/>
            <a:gdLst/>
            <a:ahLst/>
            <a:cxnLst/>
            <a:rect l="l" t="t" r="r" b="b"/>
            <a:pathLst>
              <a:path w="1495035" h="1495035">
                <a:moveTo>
                  <a:pt x="0" y="0"/>
                </a:moveTo>
                <a:lnTo>
                  <a:pt x="1495035" y="0"/>
                </a:lnTo>
                <a:lnTo>
                  <a:pt x="1495035" y="1495035"/>
                </a:lnTo>
                <a:lnTo>
                  <a:pt x="0" y="1495035"/>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12" name="Freeform 12"/>
          <p:cNvSpPr/>
          <p:nvPr/>
        </p:nvSpPr>
        <p:spPr>
          <a:xfrm>
            <a:off x="8461680" y="6369708"/>
            <a:ext cx="1495035" cy="1122635"/>
          </a:xfrm>
          <a:custGeom>
            <a:avLst/>
            <a:gdLst/>
            <a:ahLst/>
            <a:cxnLst/>
            <a:rect l="l" t="t" r="r" b="b"/>
            <a:pathLst>
              <a:path w="1495035" h="1122635">
                <a:moveTo>
                  <a:pt x="0" y="0"/>
                </a:moveTo>
                <a:lnTo>
                  <a:pt x="1495035" y="0"/>
                </a:lnTo>
                <a:lnTo>
                  <a:pt x="1495035" y="1122635"/>
                </a:lnTo>
                <a:lnTo>
                  <a:pt x="0" y="1122635"/>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13" name="Freeform 13"/>
          <p:cNvSpPr/>
          <p:nvPr/>
        </p:nvSpPr>
        <p:spPr>
          <a:xfrm>
            <a:off x="10389341" y="6554549"/>
            <a:ext cx="1495035" cy="752954"/>
          </a:xfrm>
          <a:custGeom>
            <a:avLst/>
            <a:gdLst/>
            <a:ahLst/>
            <a:cxnLst/>
            <a:rect l="l" t="t" r="r" b="b"/>
            <a:pathLst>
              <a:path w="1495035" h="752954">
                <a:moveTo>
                  <a:pt x="0" y="0"/>
                </a:moveTo>
                <a:lnTo>
                  <a:pt x="1495035" y="0"/>
                </a:lnTo>
                <a:lnTo>
                  <a:pt x="1495035" y="752954"/>
                </a:lnTo>
                <a:lnTo>
                  <a:pt x="0" y="752954"/>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14" name="Freeform 14"/>
          <p:cNvSpPr/>
          <p:nvPr/>
        </p:nvSpPr>
        <p:spPr>
          <a:xfrm>
            <a:off x="12130747" y="6549112"/>
            <a:ext cx="1495035" cy="763827"/>
          </a:xfrm>
          <a:custGeom>
            <a:avLst/>
            <a:gdLst/>
            <a:ahLst/>
            <a:cxnLst/>
            <a:rect l="l" t="t" r="r" b="b"/>
            <a:pathLst>
              <a:path w="1495035" h="763827">
                <a:moveTo>
                  <a:pt x="0" y="0"/>
                </a:moveTo>
                <a:lnTo>
                  <a:pt x="1495035" y="0"/>
                </a:lnTo>
                <a:lnTo>
                  <a:pt x="1495035" y="763827"/>
                </a:lnTo>
                <a:lnTo>
                  <a:pt x="0" y="763827"/>
                </a:lnTo>
                <a:lnTo>
                  <a:pt x="0" y="0"/>
                </a:lnTo>
                <a:close/>
              </a:path>
            </a:pathLst>
          </a:custGeom>
          <a:blipFill>
            <a:blip r:embed="rId26">
              <a:extLst>
                <a:ext uri="{96DAC541-7B7A-43D3-8B79-37D633B846F1}">
                  <asvg:svgBlip xmlns:asvg="http://schemas.microsoft.com/office/drawing/2016/SVG/main" xmlns="" r:embed="rId27"/>
                </a:ext>
              </a:extLst>
            </a:blip>
            <a:stretch>
              <a:fillRect/>
            </a:stretch>
          </a:blipFill>
        </p:spPr>
      </p:sp>
      <p:sp>
        <p:nvSpPr>
          <p:cNvPr id="15" name="Freeform 15"/>
          <p:cNvSpPr/>
          <p:nvPr/>
        </p:nvSpPr>
        <p:spPr>
          <a:xfrm>
            <a:off x="13953698" y="6296315"/>
            <a:ext cx="1495035" cy="1269421"/>
          </a:xfrm>
          <a:custGeom>
            <a:avLst/>
            <a:gdLst/>
            <a:ahLst/>
            <a:cxnLst/>
            <a:rect l="l" t="t" r="r" b="b"/>
            <a:pathLst>
              <a:path w="1495035" h="1269421">
                <a:moveTo>
                  <a:pt x="0" y="0"/>
                </a:moveTo>
                <a:lnTo>
                  <a:pt x="1495035" y="0"/>
                </a:lnTo>
                <a:lnTo>
                  <a:pt x="1495035" y="1269421"/>
                </a:lnTo>
                <a:lnTo>
                  <a:pt x="0" y="1269421"/>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sp>
      <p:sp>
        <p:nvSpPr>
          <p:cNvPr id="16" name="Freeform 16"/>
          <p:cNvSpPr/>
          <p:nvPr/>
        </p:nvSpPr>
        <p:spPr>
          <a:xfrm>
            <a:off x="15764265" y="6193022"/>
            <a:ext cx="1495035" cy="1476007"/>
          </a:xfrm>
          <a:custGeom>
            <a:avLst/>
            <a:gdLst/>
            <a:ahLst/>
            <a:cxnLst/>
            <a:rect l="l" t="t" r="r" b="b"/>
            <a:pathLst>
              <a:path w="1495035" h="1476007">
                <a:moveTo>
                  <a:pt x="0" y="0"/>
                </a:moveTo>
                <a:lnTo>
                  <a:pt x="1495035" y="0"/>
                </a:lnTo>
                <a:lnTo>
                  <a:pt x="1495035" y="1476007"/>
                </a:lnTo>
                <a:lnTo>
                  <a:pt x="0" y="1476007"/>
                </a:lnTo>
                <a:lnTo>
                  <a:pt x="0" y="0"/>
                </a:lnTo>
                <a:close/>
              </a:path>
            </a:pathLst>
          </a:custGeom>
          <a:blipFill>
            <a:blip r:embed="rId30">
              <a:extLst>
                <a:ext uri="{96DAC541-7B7A-43D3-8B79-37D633B846F1}">
                  <asvg:svgBlip xmlns:asvg="http://schemas.microsoft.com/office/drawing/2016/SVG/main" xmlns="" r:embed="rId31"/>
                </a:ext>
              </a:extLst>
            </a:blip>
            <a:stretch>
              <a:fillRect/>
            </a:stretch>
          </a:blipFill>
        </p:spPr>
      </p:sp>
      <p:sp>
        <p:nvSpPr>
          <p:cNvPr id="17" name="Freeform 17"/>
          <p:cNvSpPr/>
          <p:nvPr/>
        </p:nvSpPr>
        <p:spPr>
          <a:xfrm>
            <a:off x="8461680" y="7787729"/>
            <a:ext cx="1495035" cy="1470571"/>
          </a:xfrm>
          <a:custGeom>
            <a:avLst/>
            <a:gdLst/>
            <a:ahLst/>
            <a:cxnLst/>
            <a:rect l="l" t="t" r="r" b="b"/>
            <a:pathLst>
              <a:path w="1495035" h="1470571">
                <a:moveTo>
                  <a:pt x="0" y="0"/>
                </a:moveTo>
                <a:lnTo>
                  <a:pt x="1495035" y="0"/>
                </a:lnTo>
                <a:lnTo>
                  <a:pt x="1495035" y="1470571"/>
                </a:lnTo>
                <a:lnTo>
                  <a:pt x="0" y="1470571"/>
                </a:lnTo>
                <a:lnTo>
                  <a:pt x="0" y="0"/>
                </a:lnTo>
                <a:close/>
              </a:path>
            </a:pathLst>
          </a:custGeom>
          <a:blipFill>
            <a:blip r:embed="rId32">
              <a:extLst>
                <a:ext uri="{96DAC541-7B7A-43D3-8B79-37D633B846F1}">
                  <asvg:svgBlip xmlns:asvg="http://schemas.microsoft.com/office/drawing/2016/SVG/main" xmlns="" r:embed="rId33"/>
                </a:ext>
              </a:extLst>
            </a:blip>
            <a:stretch>
              <a:fillRect/>
            </a:stretch>
          </a:blipFill>
        </p:spPr>
      </p:sp>
      <p:sp>
        <p:nvSpPr>
          <p:cNvPr id="18" name="Freeform 18"/>
          <p:cNvSpPr/>
          <p:nvPr/>
        </p:nvSpPr>
        <p:spPr>
          <a:xfrm>
            <a:off x="10389341" y="7801320"/>
            <a:ext cx="1495035" cy="1456980"/>
          </a:xfrm>
          <a:custGeom>
            <a:avLst/>
            <a:gdLst/>
            <a:ahLst/>
            <a:cxnLst/>
            <a:rect l="l" t="t" r="r" b="b"/>
            <a:pathLst>
              <a:path w="1495035" h="1456980">
                <a:moveTo>
                  <a:pt x="0" y="0"/>
                </a:moveTo>
                <a:lnTo>
                  <a:pt x="1495035" y="0"/>
                </a:lnTo>
                <a:lnTo>
                  <a:pt x="1495035" y="1456980"/>
                </a:lnTo>
                <a:lnTo>
                  <a:pt x="0" y="1456980"/>
                </a:lnTo>
                <a:lnTo>
                  <a:pt x="0" y="0"/>
                </a:lnTo>
                <a:close/>
              </a:path>
            </a:pathLst>
          </a:custGeom>
          <a:blipFill>
            <a:blip r:embed="rId34">
              <a:extLst>
                <a:ext uri="{96DAC541-7B7A-43D3-8B79-37D633B846F1}">
                  <asvg:svgBlip xmlns:asvg="http://schemas.microsoft.com/office/drawing/2016/SVG/main" xmlns="" r:embed="rId35"/>
                </a:ext>
              </a:extLst>
            </a:blip>
            <a:stretch>
              <a:fillRect/>
            </a:stretch>
          </a:blipFill>
        </p:spPr>
      </p:sp>
      <p:sp>
        <p:nvSpPr>
          <p:cNvPr id="19" name="TextBox 19"/>
          <p:cNvSpPr txBox="1"/>
          <p:nvPr/>
        </p:nvSpPr>
        <p:spPr>
          <a:xfrm>
            <a:off x="4575611" y="57150"/>
            <a:ext cx="9095022" cy="971550"/>
          </a:xfrm>
          <a:prstGeom prst="rect">
            <a:avLst/>
          </a:prstGeom>
        </p:spPr>
        <p:txBody>
          <a:bodyPr lIns="0" tIns="0" rIns="0" bIns="0" rtlCol="0" anchor="t">
            <a:spAutoFit/>
          </a:bodyPr>
          <a:lstStyle/>
          <a:p>
            <a:pPr algn="ctr">
              <a:lnSpc>
                <a:spcPts val="7679"/>
              </a:lnSpc>
            </a:pPr>
            <a:r>
              <a:rPr lang="en-US" sz="6399">
                <a:solidFill>
                  <a:srgbClr val="1A3B29"/>
                </a:solidFill>
                <a:latin typeface="Open Sauce Heavy"/>
              </a:rPr>
              <a:t> Session 3</a:t>
            </a:r>
          </a:p>
        </p:txBody>
      </p:sp>
      <p:sp>
        <p:nvSpPr>
          <p:cNvPr id="20" name="TextBox 20"/>
          <p:cNvSpPr txBox="1"/>
          <p:nvPr/>
        </p:nvSpPr>
        <p:spPr>
          <a:xfrm>
            <a:off x="367382" y="3249588"/>
            <a:ext cx="7808548" cy="6008712"/>
          </a:xfrm>
          <a:prstGeom prst="rect">
            <a:avLst/>
          </a:prstGeom>
        </p:spPr>
        <p:txBody>
          <a:bodyPr lIns="0" tIns="0" rIns="0" bIns="0" rtlCol="0" anchor="t">
            <a:spAutoFit/>
          </a:bodyPr>
          <a:lstStyle/>
          <a:p>
            <a:pPr algn="just">
              <a:lnSpc>
                <a:spcPts val="2659"/>
              </a:lnSpc>
            </a:pPr>
            <a:endParaRPr dirty="0"/>
          </a:p>
          <a:p>
            <a:pPr algn="just">
              <a:lnSpc>
                <a:spcPts val="2659"/>
              </a:lnSpc>
            </a:pPr>
            <a:r>
              <a:rPr lang="en-US" sz="1899" spc="37" dirty="0">
                <a:solidFill>
                  <a:srgbClr val="1A3B29"/>
                </a:solidFill>
                <a:latin typeface="Open Sauce"/>
              </a:rPr>
              <a:t>Les principaux freins à l'égalité des genres en Afrique incluent :</a:t>
            </a:r>
          </a:p>
          <a:p>
            <a:pPr algn="just">
              <a:lnSpc>
                <a:spcPts val="2659"/>
              </a:lnSpc>
            </a:pPr>
            <a:endParaRPr lang="en-US" sz="1899" spc="37" dirty="0">
              <a:solidFill>
                <a:srgbClr val="1A3B29"/>
              </a:solidFill>
              <a:latin typeface="Open Sauce"/>
            </a:endParaRPr>
          </a:p>
          <a:p>
            <a:pPr marL="410209" lvl="1" indent="-205105" algn="just">
              <a:lnSpc>
                <a:spcPts val="2659"/>
              </a:lnSpc>
              <a:buFont typeface="Arial"/>
              <a:buChar char="•"/>
            </a:pPr>
            <a:r>
              <a:rPr lang="en-US" sz="1899" spc="37" dirty="0">
                <a:solidFill>
                  <a:srgbClr val="1A3B29"/>
                </a:solidFill>
                <a:latin typeface="Open Sauce"/>
              </a:rPr>
              <a:t>Les violences basées sur le genre</a:t>
            </a:r>
          </a:p>
          <a:p>
            <a:pPr algn="just">
              <a:lnSpc>
                <a:spcPts val="2659"/>
              </a:lnSpc>
            </a:pPr>
            <a:endParaRPr lang="en-US" sz="1899" spc="37" dirty="0">
              <a:solidFill>
                <a:srgbClr val="1A3B29"/>
              </a:solidFill>
              <a:latin typeface="Open Sauce"/>
            </a:endParaRPr>
          </a:p>
          <a:p>
            <a:pPr marL="410209" lvl="1" indent="-205105" algn="just">
              <a:lnSpc>
                <a:spcPts val="2659"/>
              </a:lnSpc>
              <a:buFont typeface="Arial"/>
              <a:buChar char="•"/>
            </a:pPr>
            <a:r>
              <a:rPr lang="en-US" sz="1899" spc="37" dirty="0">
                <a:solidFill>
                  <a:srgbClr val="1A3B29"/>
                </a:solidFill>
                <a:latin typeface="Open Sauce"/>
              </a:rPr>
              <a:t>La persistance des stéréotypes traditionnels du patriarcat</a:t>
            </a:r>
          </a:p>
          <a:p>
            <a:pPr algn="just">
              <a:lnSpc>
                <a:spcPts val="2659"/>
              </a:lnSpc>
            </a:pPr>
            <a:endParaRPr lang="en-US" sz="1899" spc="37" dirty="0">
              <a:solidFill>
                <a:srgbClr val="1A3B29"/>
              </a:solidFill>
              <a:latin typeface="Open Sauce"/>
            </a:endParaRPr>
          </a:p>
          <a:p>
            <a:pPr marL="410209" lvl="1" indent="-205105" algn="just">
              <a:lnSpc>
                <a:spcPts val="2659"/>
              </a:lnSpc>
              <a:buFont typeface="Arial"/>
              <a:buChar char="•"/>
            </a:pPr>
            <a:r>
              <a:rPr lang="en-US" sz="1899" spc="37" dirty="0">
                <a:solidFill>
                  <a:srgbClr val="1A3B29"/>
                </a:solidFill>
                <a:latin typeface="Open Sauce"/>
              </a:rPr>
              <a:t>Les inégalités économiques et l'accès limité des femmes à la terre, au crédit, aux soins de santé et à l'éducation, </a:t>
            </a:r>
          </a:p>
          <a:p>
            <a:pPr algn="just">
              <a:lnSpc>
                <a:spcPts val="2659"/>
              </a:lnSpc>
            </a:pPr>
            <a:endParaRPr lang="en-US" sz="1899" spc="37" dirty="0">
              <a:solidFill>
                <a:srgbClr val="1A3B29"/>
              </a:solidFill>
              <a:latin typeface="Open Sauce"/>
            </a:endParaRPr>
          </a:p>
          <a:p>
            <a:pPr marL="410209" lvl="1" indent="-205105" algn="just">
              <a:lnSpc>
                <a:spcPts val="2659"/>
              </a:lnSpc>
              <a:buFont typeface="Arial"/>
              <a:buChar char="•"/>
            </a:pPr>
            <a:r>
              <a:rPr lang="en-US" sz="1899" spc="37" dirty="0">
                <a:solidFill>
                  <a:srgbClr val="1A3B29"/>
                </a:solidFill>
                <a:latin typeface="Open Sauce"/>
              </a:rPr>
              <a:t>La sous-représentation des femmes dans les médias et dans les instances de prise de décision, ainsi que leur faible participation dans les postes politiques et administratifs </a:t>
            </a:r>
          </a:p>
          <a:p>
            <a:pPr algn="just">
              <a:lnSpc>
                <a:spcPts val="2659"/>
              </a:lnSpc>
            </a:pPr>
            <a:endParaRPr lang="en-US" sz="1899" spc="37" dirty="0">
              <a:solidFill>
                <a:srgbClr val="1A3B29"/>
              </a:solidFill>
              <a:latin typeface="Open Sauce"/>
            </a:endParaRPr>
          </a:p>
          <a:p>
            <a:pPr algn="just">
              <a:lnSpc>
                <a:spcPts val="2659"/>
              </a:lnSpc>
            </a:pPr>
            <a:endParaRPr lang="en-US" sz="1899" spc="37" dirty="0">
              <a:solidFill>
                <a:srgbClr val="1A3B29"/>
              </a:solidFill>
              <a:latin typeface="Open Sauce"/>
            </a:endParaRPr>
          </a:p>
          <a:p>
            <a:pPr algn="just">
              <a:lnSpc>
                <a:spcPts val="2659"/>
              </a:lnSpc>
            </a:pPr>
            <a:endParaRPr lang="en-US" sz="1899" spc="37" dirty="0">
              <a:solidFill>
                <a:srgbClr val="1A3B29"/>
              </a:solidFill>
              <a:latin typeface="Open Sauce"/>
            </a:endParaRPr>
          </a:p>
          <a:p>
            <a:pPr algn="just">
              <a:lnSpc>
                <a:spcPts val="2762"/>
              </a:lnSpc>
            </a:pPr>
            <a:endParaRPr lang="en-US" sz="1899" spc="37" dirty="0">
              <a:solidFill>
                <a:srgbClr val="1A3B29"/>
              </a:solidFill>
              <a:latin typeface="Open Sauce"/>
            </a:endParaRPr>
          </a:p>
          <a:p>
            <a:pPr algn="just">
              <a:lnSpc>
                <a:spcPts val="2762"/>
              </a:lnSpc>
            </a:pPr>
            <a:endParaRPr lang="en-US" sz="1899" spc="37" dirty="0">
              <a:solidFill>
                <a:srgbClr val="1A3B29"/>
              </a:solidFill>
              <a:latin typeface="Open Sauce"/>
            </a:endParaRPr>
          </a:p>
        </p:txBody>
      </p:sp>
      <p:sp>
        <p:nvSpPr>
          <p:cNvPr id="21" name="TextBox 21"/>
          <p:cNvSpPr txBox="1"/>
          <p:nvPr/>
        </p:nvSpPr>
        <p:spPr>
          <a:xfrm>
            <a:off x="2103005" y="981510"/>
            <a:ext cx="14081989" cy="1481455"/>
          </a:xfrm>
          <a:prstGeom prst="rect">
            <a:avLst/>
          </a:prstGeom>
        </p:spPr>
        <p:txBody>
          <a:bodyPr lIns="0" tIns="0" rIns="0" bIns="0" rtlCol="0" anchor="t">
            <a:spAutoFit/>
          </a:bodyPr>
          <a:lstStyle/>
          <a:p>
            <a:pPr algn="ctr">
              <a:lnSpc>
                <a:spcPts val="3919"/>
              </a:lnSpc>
            </a:pPr>
            <a:r>
              <a:rPr lang="en-US" sz="2799" u="none" spc="55" dirty="0">
                <a:solidFill>
                  <a:srgbClr val="1A3B29"/>
                </a:solidFill>
                <a:latin typeface="Open Sauce Bold"/>
              </a:rPr>
              <a:t>ENJEUX ET DEFIS DE GENRE EN AFRIQUE</a:t>
            </a:r>
          </a:p>
          <a:p>
            <a:pPr algn="ctr">
              <a:lnSpc>
                <a:spcPts val="3919"/>
              </a:lnSpc>
            </a:pPr>
            <a:endParaRPr lang="en-US" sz="2799" u="none" spc="55" dirty="0">
              <a:solidFill>
                <a:srgbClr val="1A3B29"/>
              </a:solidFill>
              <a:latin typeface="Open Sauce Bold"/>
            </a:endParaRPr>
          </a:p>
          <a:p>
            <a:pPr>
              <a:lnSpc>
                <a:spcPts val="3919"/>
              </a:lnSpc>
            </a:pPr>
            <a:endParaRPr lang="en-US" sz="2799" u="none" spc="55" dirty="0">
              <a:solidFill>
                <a:srgbClr val="1A3B29"/>
              </a:solidFill>
              <a:latin typeface="Open Sauce Bold"/>
            </a:endParaRPr>
          </a:p>
        </p:txBody>
      </p:sp>
      <p:sp>
        <p:nvSpPr>
          <p:cNvPr id="22" name="TextBox 22"/>
          <p:cNvSpPr txBox="1"/>
          <p:nvPr/>
        </p:nvSpPr>
        <p:spPr>
          <a:xfrm>
            <a:off x="654593" y="9239250"/>
            <a:ext cx="3921017" cy="274193"/>
          </a:xfrm>
          <a:prstGeom prst="rect">
            <a:avLst/>
          </a:prstGeom>
        </p:spPr>
        <p:txBody>
          <a:bodyPr lIns="0" tIns="0" rIns="0" bIns="0" rtlCol="0" anchor="t">
            <a:spAutoFit/>
          </a:bodyPr>
          <a:lstStyle/>
          <a:p>
            <a:pPr marL="0" lvl="0" indent="0">
              <a:lnSpc>
                <a:spcPts val="2211"/>
              </a:lnSpc>
              <a:spcBef>
                <a:spcPct val="0"/>
              </a:spcBef>
            </a:pPr>
            <a:r>
              <a:rPr lang="en-US" sz="1579" spc="31" dirty="0">
                <a:solidFill>
                  <a:srgbClr val="3F7E44"/>
                </a:solidFill>
                <a:latin typeface="Open Sauce"/>
              </a:rPr>
              <a:t>Objectifs de développement durable</a:t>
            </a:r>
          </a:p>
        </p:txBody>
      </p:sp>
      <p:sp>
        <p:nvSpPr>
          <p:cNvPr id="23" name="TextBox 23"/>
          <p:cNvSpPr txBox="1"/>
          <p:nvPr/>
        </p:nvSpPr>
        <p:spPr>
          <a:xfrm>
            <a:off x="14791535" y="9101138"/>
            <a:ext cx="2786918" cy="550418"/>
          </a:xfrm>
          <a:prstGeom prst="rect">
            <a:avLst/>
          </a:prstGeom>
        </p:spPr>
        <p:txBody>
          <a:bodyPr lIns="0" tIns="0" rIns="0" bIns="0" rtlCol="0" anchor="t">
            <a:spAutoFit/>
          </a:bodyPr>
          <a:lstStyle/>
          <a:p>
            <a:pPr algn="r">
              <a:lnSpc>
                <a:spcPts val="2211"/>
              </a:lnSpc>
            </a:pPr>
            <a:r>
              <a:rPr lang="en-US" sz="1579" spc="31" dirty="0">
                <a:solidFill>
                  <a:srgbClr val="3F7E44"/>
                </a:solidFill>
                <a:latin typeface="Open Sauce"/>
              </a:rPr>
              <a:t>Date:</a:t>
            </a:r>
          </a:p>
          <a:p>
            <a:pPr marL="0" lvl="0" indent="0" algn="r">
              <a:lnSpc>
                <a:spcPts val="2211"/>
              </a:lnSpc>
              <a:spcBef>
                <a:spcPct val="0"/>
              </a:spcBef>
            </a:pPr>
            <a:r>
              <a:rPr lang="en-US" sz="1579" spc="31" dirty="0">
                <a:solidFill>
                  <a:srgbClr val="3F7E44"/>
                </a:solidFill>
                <a:latin typeface="Open Sauce"/>
              </a:rPr>
              <a:t>Mardi, 27 février 2024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992858" y="-66040"/>
            <a:ext cx="6010316" cy="1094740"/>
          </a:xfrm>
          <a:prstGeom prst="rect">
            <a:avLst/>
          </a:prstGeom>
        </p:spPr>
        <p:txBody>
          <a:bodyPr lIns="0" tIns="0" rIns="0" bIns="0" rtlCol="0" anchor="t">
            <a:spAutoFit/>
          </a:bodyPr>
          <a:lstStyle/>
          <a:p>
            <a:pPr algn="ctr">
              <a:lnSpc>
                <a:spcPts val="8960"/>
              </a:lnSpc>
            </a:pPr>
            <a:r>
              <a:rPr lang="en-US" sz="6400">
                <a:solidFill>
                  <a:srgbClr val="1A3B29"/>
                </a:solidFill>
                <a:latin typeface="Open Sauce Heavy"/>
              </a:rPr>
              <a:t>Session 3</a:t>
            </a:r>
          </a:p>
        </p:txBody>
      </p:sp>
      <p:sp>
        <p:nvSpPr>
          <p:cNvPr id="3" name="TextBox 3"/>
          <p:cNvSpPr txBox="1"/>
          <p:nvPr/>
        </p:nvSpPr>
        <p:spPr>
          <a:xfrm>
            <a:off x="101889" y="1943735"/>
            <a:ext cx="10727453" cy="7314565"/>
          </a:xfrm>
          <a:prstGeom prst="rect">
            <a:avLst/>
          </a:prstGeom>
        </p:spPr>
        <p:txBody>
          <a:bodyPr lIns="0" tIns="0" rIns="0" bIns="0" rtlCol="0" anchor="t">
            <a:spAutoFit/>
          </a:bodyPr>
          <a:lstStyle/>
          <a:p>
            <a:pPr marL="410211" lvl="1" indent="-205106" algn="just">
              <a:lnSpc>
                <a:spcPts val="2660"/>
              </a:lnSpc>
              <a:buFont typeface="Arial"/>
              <a:buChar char="•"/>
            </a:pPr>
            <a:r>
              <a:rPr lang="en-US" sz="1900" spc="38" dirty="0">
                <a:solidFill>
                  <a:srgbClr val="1A3B29"/>
                </a:solidFill>
                <a:latin typeface="Open Sauce"/>
              </a:rPr>
              <a:t>La Charte africaine des droits de l'homme et des peuples de l'UA exige des États parties qu'ils combattent toutes les formes de discrimination à l'égard des femmes par des mesures législatives appropriées. La Direction Femmes, Genre et Développement (WGDD) de l'UA est chargée de piloter, guider, défendre et coordonner les efforts de l'UA pour parvenir à l'égalité des sexes et promouvoir l'autonomisation des femmes.</a:t>
            </a:r>
          </a:p>
          <a:p>
            <a:pPr algn="just">
              <a:lnSpc>
                <a:spcPts val="2660"/>
              </a:lnSpc>
            </a:pPr>
            <a:endParaRPr lang="en-US" sz="1900" spc="38" dirty="0">
              <a:solidFill>
                <a:srgbClr val="1A3B29"/>
              </a:solidFill>
              <a:latin typeface="Open Sauce"/>
            </a:endParaRPr>
          </a:p>
          <a:p>
            <a:pPr marL="410211" lvl="1" indent="-205106" algn="just">
              <a:lnSpc>
                <a:spcPts val="2660"/>
              </a:lnSpc>
              <a:buFont typeface="Arial"/>
              <a:buChar char="•"/>
            </a:pPr>
            <a:r>
              <a:rPr lang="en-US" sz="1900" spc="38" dirty="0">
                <a:solidFill>
                  <a:srgbClr val="1A3B29"/>
                </a:solidFill>
                <a:latin typeface="Open Sauce"/>
              </a:rPr>
              <a:t>UNESCO, ONUFEMMES et des ONG comme ALVF qui travaillent activement dans les régions africaines pour promouvoir l’autonomisation socio-économique des femmes ainsi que la réduction des VBG</a:t>
            </a:r>
          </a:p>
          <a:p>
            <a:pPr algn="just">
              <a:lnSpc>
                <a:spcPts val="2660"/>
              </a:lnSpc>
            </a:pPr>
            <a:endParaRPr lang="en-US" sz="1900" spc="38" dirty="0">
              <a:solidFill>
                <a:srgbClr val="1A3B29"/>
              </a:solidFill>
              <a:latin typeface="Open Sauce"/>
            </a:endParaRPr>
          </a:p>
          <a:p>
            <a:pPr marL="410211" lvl="1" indent="-205106" algn="just">
              <a:lnSpc>
                <a:spcPts val="2660"/>
              </a:lnSpc>
              <a:buFont typeface="Arial"/>
              <a:buChar char="•"/>
            </a:pPr>
            <a:r>
              <a:rPr lang="en-US" sz="1900" spc="38" dirty="0">
                <a:solidFill>
                  <a:srgbClr val="1A3B29"/>
                </a:solidFill>
                <a:latin typeface="Open Sauce"/>
              </a:rPr>
              <a:t>La Banque Mondiale qui prévoit dans chacun de ses projets de développement en Afrique, qu’un poste Genre et VBG soit créé afin que les besoins spécifiques des personnes vulnérables notamment des femmes soient pris en compte et pour réduire les risques de VBG dans la région concernée. </a:t>
            </a:r>
          </a:p>
          <a:p>
            <a:pPr algn="just">
              <a:lnSpc>
                <a:spcPts val="2660"/>
              </a:lnSpc>
            </a:pPr>
            <a:endParaRPr lang="en-US" sz="1900" spc="38" dirty="0">
              <a:solidFill>
                <a:srgbClr val="1A3B29"/>
              </a:solidFill>
              <a:latin typeface="Open Sauce"/>
            </a:endParaRPr>
          </a:p>
          <a:p>
            <a:pPr marL="410211" lvl="1" indent="-205106" algn="just">
              <a:lnSpc>
                <a:spcPts val="2660"/>
              </a:lnSpc>
              <a:buFont typeface="Arial"/>
              <a:buChar char="•"/>
            </a:pPr>
            <a:r>
              <a:rPr lang="en-US" sz="1900" spc="38" dirty="0">
                <a:solidFill>
                  <a:srgbClr val="1A3B29"/>
                </a:solidFill>
                <a:latin typeface="Open Sauce"/>
              </a:rPr>
              <a:t> La Banque africaine de développement (BAD) a créé un indice de l'égalité entre les genres pour mesurer les disparités d'accès à la terre, au crédit, aux soins de santé et à l'éducation, et promouvoir le développement en ciblant les actions. Des pays comme l'Afrique du Sud, le Rwanda et la Namibie sont en tête du classement, tandis que d'autres pays ferment la marche.</a:t>
            </a:r>
          </a:p>
          <a:p>
            <a:pPr algn="just">
              <a:lnSpc>
                <a:spcPts val="2660"/>
              </a:lnSpc>
            </a:pPr>
            <a:endParaRPr lang="en-US" sz="1900" spc="38" dirty="0">
              <a:solidFill>
                <a:srgbClr val="1A3B29"/>
              </a:solidFill>
              <a:latin typeface="Open Sauce"/>
            </a:endParaRPr>
          </a:p>
        </p:txBody>
      </p:sp>
      <p:grpSp>
        <p:nvGrpSpPr>
          <p:cNvPr id="4" name="Group 4"/>
          <p:cNvGrpSpPr/>
          <p:nvPr/>
        </p:nvGrpSpPr>
        <p:grpSpPr>
          <a:xfrm>
            <a:off x="10943011" y="0"/>
            <a:ext cx="7344989" cy="10287000"/>
            <a:chOff x="0" y="0"/>
            <a:chExt cx="9793318" cy="13716000"/>
          </a:xfrm>
        </p:grpSpPr>
        <p:pic>
          <p:nvPicPr>
            <p:cNvPr id="5" name="Picture 5"/>
            <p:cNvPicPr>
              <a:picLocks noChangeAspect="1"/>
            </p:cNvPicPr>
            <p:nvPr/>
          </p:nvPicPr>
          <p:blipFill>
            <a:blip r:embed="rId2"/>
            <a:srcRect l="49035" r="3349"/>
            <a:stretch>
              <a:fillRect/>
            </a:stretch>
          </p:blipFill>
          <p:spPr>
            <a:xfrm>
              <a:off x="0" y="0"/>
              <a:ext cx="9793318" cy="13716000"/>
            </a:xfrm>
            <a:prstGeom prst="rect">
              <a:avLst/>
            </a:prstGeom>
          </p:spPr>
        </p:pic>
      </p:grpSp>
      <p:sp>
        <p:nvSpPr>
          <p:cNvPr id="6" name="TextBox 6"/>
          <p:cNvSpPr txBox="1"/>
          <p:nvPr/>
        </p:nvSpPr>
        <p:spPr>
          <a:xfrm>
            <a:off x="67926" y="1103508"/>
            <a:ext cx="10795378" cy="986155"/>
          </a:xfrm>
          <a:prstGeom prst="rect">
            <a:avLst/>
          </a:prstGeom>
        </p:spPr>
        <p:txBody>
          <a:bodyPr lIns="0" tIns="0" rIns="0" bIns="0" rtlCol="0" anchor="t">
            <a:spAutoFit/>
          </a:bodyPr>
          <a:lstStyle/>
          <a:p>
            <a:pPr algn="ctr">
              <a:lnSpc>
                <a:spcPts val="3919"/>
              </a:lnSpc>
            </a:pPr>
            <a:r>
              <a:rPr lang="en-US" sz="2799" dirty="0">
                <a:solidFill>
                  <a:srgbClr val="1A3B29"/>
                </a:solidFill>
                <a:latin typeface="Open Sauce Bold"/>
              </a:rPr>
              <a:t>PERSPECTIVES POUR L’ÉGALITÉ DES GENRES EN AFRIQUE</a:t>
            </a:r>
          </a:p>
          <a:p>
            <a:pPr algn="ctr">
              <a:lnSpc>
                <a:spcPts val="3919"/>
              </a:lnSpc>
            </a:pPr>
            <a:endParaRPr lang="en-US" sz="2799" dirty="0">
              <a:solidFill>
                <a:srgbClr val="1A3B29"/>
              </a:solidFill>
              <a:latin typeface="Open Sauce Bold"/>
            </a:endParaRPr>
          </a:p>
        </p:txBody>
      </p:sp>
      <p:sp>
        <p:nvSpPr>
          <p:cNvPr id="7" name="TextBox 7"/>
          <p:cNvSpPr txBox="1"/>
          <p:nvPr/>
        </p:nvSpPr>
        <p:spPr>
          <a:xfrm>
            <a:off x="475252" y="9617860"/>
            <a:ext cx="3921017" cy="274193"/>
          </a:xfrm>
          <a:prstGeom prst="rect">
            <a:avLst/>
          </a:prstGeom>
        </p:spPr>
        <p:txBody>
          <a:bodyPr lIns="0" tIns="0" rIns="0" bIns="0" rtlCol="0" anchor="t">
            <a:spAutoFit/>
          </a:bodyPr>
          <a:lstStyle/>
          <a:p>
            <a:pPr marL="0" lvl="0" indent="0">
              <a:lnSpc>
                <a:spcPts val="2211"/>
              </a:lnSpc>
              <a:spcBef>
                <a:spcPct val="0"/>
              </a:spcBef>
            </a:pPr>
            <a:r>
              <a:rPr lang="en-US" sz="1579" spc="31" dirty="0">
                <a:solidFill>
                  <a:srgbClr val="3F7E44"/>
                </a:solidFill>
                <a:latin typeface="Open Sauce"/>
              </a:rPr>
              <a:t>Objectifs de développement durable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4048760"/>
            <a:ext cx="4555441" cy="1094740"/>
          </a:xfrm>
          <a:prstGeom prst="rect">
            <a:avLst/>
          </a:prstGeom>
        </p:spPr>
        <p:txBody>
          <a:bodyPr lIns="0" tIns="0" rIns="0" bIns="0" rtlCol="0" anchor="t">
            <a:spAutoFit/>
          </a:bodyPr>
          <a:lstStyle/>
          <a:p>
            <a:pPr>
              <a:lnSpc>
                <a:spcPts val="8960"/>
              </a:lnSpc>
            </a:pPr>
            <a:r>
              <a:rPr lang="en-US" sz="6400">
                <a:solidFill>
                  <a:srgbClr val="1A3B29"/>
                </a:solidFill>
                <a:latin typeface="Open Sauce Heavy"/>
              </a:rPr>
              <a:t> Session 3</a:t>
            </a:r>
          </a:p>
        </p:txBody>
      </p:sp>
      <p:grpSp>
        <p:nvGrpSpPr>
          <p:cNvPr id="3" name="Group 3"/>
          <p:cNvGrpSpPr/>
          <p:nvPr/>
        </p:nvGrpSpPr>
        <p:grpSpPr>
          <a:xfrm>
            <a:off x="7187845" y="3401377"/>
            <a:ext cx="9484612" cy="951865"/>
            <a:chOff x="0" y="0"/>
            <a:chExt cx="12646150" cy="1269153"/>
          </a:xfrm>
        </p:grpSpPr>
        <p:sp>
          <p:nvSpPr>
            <p:cNvPr id="4" name="TextBox 4"/>
            <p:cNvSpPr txBox="1"/>
            <p:nvPr/>
          </p:nvSpPr>
          <p:spPr>
            <a:xfrm>
              <a:off x="0" y="-66675"/>
              <a:ext cx="3838438" cy="795655"/>
            </a:xfrm>
            <a:prstGeom prst="rect">
              <a:avLst/>
            </a:prstGeom>
          </p:spPr>
          <p:txBody>
            <a:bodyPr lIns="0" tIns="0" rIns="0" bIns="0" rtlCol="0" anchor="t">
              <a:spAutoFit/>
            </a:bodyPr>
            <a:lstStyle/>
            <a:p>
              <a:pPr>
                <a:lnSpc>
                  <a:spcPts val="5040"/>
                </a:lnSpc>
              </a:pPr>
              <a:r>
                <a:rPr lang="en-US" sz="3600">
                  <a:solidFill>
                    <a:srgbClr val="1A3B29"/>
                  </a:solidFill>
                  <a:latin typeface="Open Sauce Semi-Bold"/>
                </a:rPr>
                <a:t>Slide # 1</a:t>
              </a:r>
            </a:p>
          </p:txBody>
        </p:sp>
        <p:sp>
          <p:nvSpPr>
            <p:cNvPr id="5" name="TextBox 5"/>
            <p:cNvSpPr txBox="1"/>
            <p:nvPr/>
          </p:nvSpPr>
          <p:spPr>
            <a:xfrm>
              <a:off x="4387635" y="-38100"/>
              <a:ext cx="8258515" cy="1307253"/>
            </a:xfrm>
            <a:prstGeom prst="rect">
              <a:avLst/>
            </a:prstGeom>
          </p:spPr>
          <p:txBody>
            <a:bodyPr lIns="0" tIns="0" rIns="0" bIns="0" rtlCol="0" anchor="t">
              <a:spAutoFit/>
            </a:bodyPr>
            <a:lstStyle/>
            <a:p>
              <a:pPr>
                <a:lnSpc>
                  <a:spcPts val="2659"/>
                </a:lnSpc>
              </a:pPr>
              <a:r>
                <a:rPr lang="en-US" sz="1899" spc="37" dirty="0">
                  <a:solidFill>
                    <a:srgbClr val="1A3B29"/>
                  </a:solidFill>
                  <a:latin typeface="Open Sauce"/>
                </a:rPr>
                <a:t>Introduction aux MGF ( Mutilations Génitales Féminines )</a:t>
              </a:r>
            </a:p>
            <a:p>
              <a:pPr>
                <a:lnSpc>
                  <a:spcPts val="2660"/>
                </a:lnSpc>
              </a:pPr>
              <a:endParaRPr lang="en-US" sz="1899" spc="37" dirty="0">
                <a:solidFill>
                  <a:srgbClr val="1A3B29"/>
                </a:solidFill>
                <a:latin typeface="Open Sauce"/>
              </a:endParaRPr>
            </a:p>
          </p:txBody>
        </p:sp>
      </p:grpSp>
      <p:grpSp>
        <p:nvGrpSpPr>
          <p:cNvPr id="6" name="Group 6"/>
          <p:cNvGrpSpPr/>
          <p:nvPr/>
        </p:nvGrpSpPr>
        <p:grpSpPr>
          <a:xfrm>
            <a:off x="7187845" y="5695552"/>
            <a:ext cx="9484612" cy="546735"/>
            <a:chOff x="0" y="0"/>
            <a:chExt cx="12646150" cy="728980"/>
          </a:xfrm>
        </p:grpSpPr>
        <p:sp>
          <p:nvSpPr>
            <p:cNvPr id="7" name="TextBox 7"/>
            <p:cNvSpPr txBox="1"/>
            <p:nvPr/>
          </p:nvSpPr>
          <p:spPr>
            <a:xfrm>
              <a:off x="0" y="-66675"/>
              <a:ext cx="3838438" cy="795655"/>
            </a:xfrm>
            <a:prstGeom prst="rect">
              <a:avLst/>
            </a:prstGeom>
          </p:spPr>
          <p:txBody>
            <a:bodyPr lIns="0" tIns="0" rIns="0" bIns="0" rtlCol="0" anchor="t">
              <a:spAutoFit/>
            </a:bodyPr>
            <a:lstStyle/>
            <a:p>
              <a:pPr>
                <a:lnSpc>
                  <a:spcPts val="5040"/>
                </a:lnSpc>
              </a:pPr>
              <a:r>
                <a:rPr lang="en-US" sz="3600">
                  <a:solidFill>
                    <a:srgbClr val="1A3B29"/>
                  </a:solidFill>
                  <a:latin typeface="Open Sauce Semi-Bold"/>
                </a:rPr>
                <a:t>Slide # 2</a:t>
              </a:r>
            </a:p>
          </p:txBody>
        </p:sp>
        <p:sp>
          <p:nvSpPr>
            <p:cNvPr id="8" name="TextBox 8"/>
            <p:cNvSpPr txBox="1"/>
            <p:nvPr/>
          </p:nvSpPr>
          <p:spPr>
            <a:xfrm>
              <a:off x="4387635" y="-28575"/>
              <a:ext cx="8258515" cy="408728"/>
            </a:xfrm>
            <a:prstGeom prst="rect">
              <a:avLst/>
            </a:prstGeom>
          </p:spPr>
          <p:txBody>
            <a:bodyPr lIns="0" tIns="0" rIns="0" bIns="0" rtlCol="0" anchor="t">
              <a:spAutoFit/>
            </a:bodyPr>
            <a:lstStyle/>
            <a:p>
              <a:pPr>
                <a:lnSpc>
                  <a:spcPts val="2660"/>
                </a:lnSpc>
              </a:pPr>
              <a:r>
                <a:rPr lang="en-US" sz="1900" spc="38" dirty="0">
                  <a:solidFill>
                    <a:srgbClr val="1A3B29"/>
                  </a:solidFill>
                  <a:latin typeface="Open Sauce"/>
                </a:rPr>
                <a:t>Les conséquences des MGF </a:t>
              </a:r>
            </a:p>
          </p:txBody>
        </p:sp>
      </p:grpSp>
      <p:sp>
        <p:nvSpPr>
          <p:cNvPr id="9" name="AutoShape 9"/>
          <p:cNvSpPr/>
          <p:nvPr/>
        </p:nvSpPr>
        <p:spPr>
          <a:xfrm>
            <a:off x="7187845" y="4814887"/>
            <a:ext cx="9484612" cy="0"/>
          </a:xfrm>
          <a:prstGeom prst="line">
            <a:avLst/>
          </a:prstGeom>
          <a:ln w="47625" cap="rnd">
            <a:solidFill>
              <a:srgbClr val="266041"/>
            </a:solidFill>
            <a:prstDash val="solid"/>
            <a:headEnd type="none" w="sm" len="sm"/>
            <a:tailEnd type="none" w="sm" len="sm"/>
          </a:ln>
        </p:spPr>
      </p:sp>
      <p:grpSp>
        <p:nvGrpSpPr>
          <p:cNvPr id="10" name="Group 10"/>
          <p:cNvGrpSpPr/>
          <p:nvPr/>
        </p:nvGrpSpPr>
        <p:grpSpPr>
          <a:xfrm>
            <a:off x="814544" y="634595"/>
            <a:ext cx="1918238" cy="1918238"/>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2700">
              <a:solidFill>
                <a:srgbClr val="000000"/>
              </a:solidFill>
            </a:ln>
          </p:spPr>
        </p:sp>
      </p:grpSp>
      <p:sp>
        <p:nvSpPr>
          <p:cNvPr id="12" name="TextBox 12"/>
          <p:cNvSpPr txBox="1"/>
          <p:nvPr/>
        </p:nvSpPr>
        <p:spPr>
          <a:xfrm>
            <a:off x="1028700" y="9240012"/>
            <a:ext cx="3921017" cy="274193"/>
          </a:xfrm>
          <a:prstGeom prst="rect">
            <a:avLst/>
          </a:prstGeom>
        </p:spPr>
        <p:txBody>
          <a:bodyPr lIns="0" tIns="0" rIns="0" bIns="0" rtlCol="0" anchor="t">
            <a:spAutoFit/>
          </a:bodyPr>
          <a:lstStyle/>
          <a:p>
            <a:pPr marL="0" lvl="0" indent="0">
              <a:lnSpc>
                <a:spcPts val="2211"/>
              </a:lnSpc>
              <a:spcBef>
                <a:spcPct val="0"/>
              </a:spcBef>
            </a:pPr>
            <a:r>
              <a:rPr lang="en-US" sz="1579" spc="31" dirty="0">
                <a:solidFill>
                  <a:srgbClr val="3F7E44"/>
                </a:solidFill>
                <a:latin typeface="Open Sauce"/>
              </a:rPr>
              <a:t>Objectifs de développement durable</a:t>
            </a:r>
          </a:p>
        </p:txBody>
      </p:sp>
      <p:sp>
        <p:nvSpPr>
          <p:cNvPr id="13" name="TextBox 13"/>
          <p:cNvSpPr txBox="1"/>
          <p:nvPr/>
        </p:nvSpPr>
        <p:spPr>
          <a:xfrm>
            <a:off x="13885539" y="8963787"/>
            <a:ext cx="2786918" cy="550418"/>
          </a:xfrm>
          <a:prstGeom prst="rect">
            <a:avLst/>
          </a:prstGeom>
        </p:spPr>
        <p:txBody>
          <a:bodyPr lIns="0" tIns="0" rIns="0" bIns="0" rtlCol="0" anchor="t">
            <a:spAutoFit/>
          </a:bodyPr>
          <a:lstStyle/>
          <a:p>
            <a:pPr algn="r">
              <a:lnSpc>
                <a:spcPts val="2211"/>
              </a:lnSpc>
            </a:pPr>
            <a:r>
              <a:rPr lang="en-US" sz="1579" spc="31" dirty="0">
                <a:solidFill>
                  <a:srgbClr val="3F7E44"/>
                </a:solidFill>
                <a:latin typeface="Open Sauce"/>
              </a:rPr>
              <a:t>Date:</a:t>
            </a:r>
          </a:p>
          <a:p>
            <a:pPr marL="0" lvl="0" indent="0" algn="r">
              <a:lnSpc>
                <a:spcPts val="2211"/>
              </a:lnSpc>
              <a:spcBef>
                <a:spcPct val="0"/>
              </a:spcBef>
            </a:pPr>
            <a:r>
              <a:rPr lang="en-US" sz="1579" spc="31" dirty="0">
                <a:solidFill>
                  <a:srgbClr val="3F7E44"/>
                </a:solidFill>
                <a:latin typeface="Open Sauce"/>
              </a:rPr>
              <a:t>Mardi, 27 février 2024</a:t>
            </a:r>
          </a:p>
        </p:txBody>
      </p:sp>
      <p:grpSp>
        <p:nvGrpSpPr>
          <p:cNvPr id="14" name="Group 14"/>
          <p:cNvGrpSpPr/>
          <p:nvPr/>
        </p:nvGrpSpPr>
        <p:grpSpPr>
          <a:xfrm>
            <a:off x="786797" y="511924"/>
            <a:ext cx="2081424" cy="2081424"/>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stretch>
                <a:fillRect t="-879" b="-879"/>
              </a:stretch>
            </a:blipFill>
          </p:spPr>
        </p:sp>
      </p:grpSp>
      <p:grpSp>
        <p:nvGrpSpPr>
          <p:cNvPr id="16" name="Group 16"/>
          <p:cNvGrpSpPr/>
          <p:nvPr/>
        </p:nvGrpSpPr>
        <p:grpSpPr>
          <a:xfrm>
            <a:off x="2905794" y="478321"/>
            <a:ext cx="2043923" cy="2230785"/>
            <a:chOff x="0" y="0"/>
            <a:chExt cx="2725231" cy="2974380"/>
          </a:xfrm>
        </p:grpSpPr>
        <p:sp>
          <p:nvSpPr>
            <p:cNvPr id="17" name="TextBox 17"/>
            <p:cNvSpPr txBox="1"/>
            <p:nvPr/>
          </p:nvSpPr>
          <p:spPr>
            <a:xfrm>
              <a:off x="0" y="1375648"/>
              <a:ext cx="2725231" cy="1142213"/>
            </a:xfrm>
            <a:prstGeom prst="rect">
              <a:avLst/>
            </a:prstGeom>
          </p:spPr>
          <p:txBody>
            <a:bodyPr lIns="0" tIns="0" rIns="0" bIns="0" rtlCol="0" anchor="t">
              <a:spAutoFit/>
            </a:bodyPr>
            <a:lstStyle/>
            <a:p>
              <a:pPr>
                <a:lnSpc>
                  <a:spcPts val="2395"/>
                </a:lnSpc>
              </a:pPr>
              <a:r>
                <a:rPr lang="en-US" sz="1710">
                  <a:solidFill>
                    <a:srgbClr val="3F7E44"/>
                  </a:solidFill>
                  <a:latin typeface="Open Sauce"/>
                </a:rPr>
                <a:t>Médecin interniste  - </a:t>
              </a:r>
              <a:r>
                <a:rPr lang="en-US" sz="1710">
                  <a:solidFill>
                    <a:srgbClr val="3F7E44"/>
                  </a:solidFill>
                  <a:latin typeface="Open Sauce"/>
                  <a:hlinkClick r:id="rId3" tooltip="https://fr.comparis.ch/gesundheit/arzt/kanton-waadt/villeneuve-vd/institution/centre-medical-jocelyne-claire-sa/d3fbbb8e-c448-451c-8b4e-8aa969fc095a"/>
                </a:rPr>
                <a:t>Centre Médical Jocelyne-Claire</a:t>
              </a:r>
            </a:p>
          </p:txBody>
        </p:sp>
        <p:sp>
          <p:nvSpPr>
            <p:cNvPr id="18" name="TextBox 18"/>
            <p:cNvSpPr txBox="1"/>
            <p:nvPr/>
          </p:nvSpPr>
          <p:spPr>
            <a:xfrm>
              <a:off x="0" y="-38100"/>
              <a:ext cx="2725231" cy="1234440"/>
            </a:xfrm>
            <a:prstGeom prst="rect">
              <a:avLst/>
            </a:prstGeom>
          </p:spPr>
          <p:txBody>
            <a:bodyPr lIns="0" tIns="0" rIns="0" bIns="0" rtlCol="0" anchor="t">
              <a:spAutoFit/>
            </a:bodyPr>
            <a:lstStyle/>
            <a:p>
              <a:pPr>
                <a:lnSpc>
                  <a:spcPts val="2520"/>
                </a:lnSpc>
              </a:pPr>
              <a:r>
                <a:rPr lang="en-US" sz="1800" spc="179">
                  <a:solidFill>
                    <a:srgbClr val="1A3B29"/>
                  </a:solidFill>
                  <a:latin typeface="Open Sauce Heavy"/>
                </a:rPr>
                <a:t>DR GUY-CLEBERT MUTONI </a:t>
              </a:r>
            </a:p>
          </p:txBody>
        </p:sp>
        <p:sp>
          <p:nvSpPr>
            <p:cNvPr id="19" name="TextBox 19"/>
            <p:cNvSpPr txBox="1"/>
            <p:nvPr/>
          </p:nvSpPr>
          <p:spPr>
            <a:xfrm>
              <a:off x="0" y="2663018"/>
              <a:ext cx="2725231" cy="311362"/>
            </a:xfrm>
            <a:prstGeom prst="rect">
              <a:avLst/>
            </a:prstGeom>
          </p:spPr>
          <p:txBody>
            <a:bodyPr lIns="0" tIns="0" rIns="0" bIns="0" rtlCol="0" anchor="t">
              <a:spAutoFit/>
            </a:bodyPr>
            <a:lstStyle/>
            <a:p>
              <a:pPr>
                <a:lnSpc>
                  <a:spcPts val="1960"/>
                </a:lnSpc>
              </a:pPr>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214249" y="2070255"/>
            <a:ext cx="13859501" cy="7188045"/>
          </a:xfrm>
          <a:custGeom>
            <a:avLst/>
            <a:gdLst/>
            <a:ahLst/>
            <a:cxnLst/>
            <a:rect l="l" t="t" r="r" b="b"/>
            <a:pathLst>
              <a:path w="13859501" h="7188045">
                <a:moveTo>
                  <a:pt x="0" y="0"/>
                </a:moveTo>
                <a:lnTo>
                  <a:pt x="13859502" y="0"/>
                </a:lnTo>
                <a:lnTo>
                  <a:pt x="13859502" y="7188045"/>
                </a:lnTo>
                <a:lnTo>
                  <a:pt x="0" y="7188045"/>
                </a:lnTo>
                <a:lnTo>
                  <a:pt x="0" y="0"/>
                </a:lnTo>
                <a:close/>
              </a:path>
            </a:pathLst>
          </a:custGeom>
          <a:blipFill>
            <a:blip r:embed="rId2"/>
            <a:stretch>
              <a:fillRect t="-22520" b="-22520"/>
            </a:stretch>
          </a:blipFill>
        </p:spPr>
      </p:sp>
      <p:sp>
        <p:nvSpPr>
          <p:cNvPr id="3" name="TextBox 3"/>
          <p:cNvSpPr txBox="1"/>
          <p:nvPr/>
        </p:nvSpPr>
        <p:spPr>
          <a:xfrm>
            <a:off x="6584911" y="-66040"/>
            <a:ext cx="4555441" cy="1094740"/>
          </a:xfrm>
          <a:prstGeom prst="rect">
            <a:avLst/>
          </a:prstGeom>
        </p:spPr>
        <p:txBody>
          <a:bodyPr lIns="0" tIns="0" rIns="0" bIns="0" rtlCol="0" anchor="t">
            <a:spAutoFit/>
          </a:bodyPr>
          <a:lstStyle/>
          <a:p>
            <a:pPr>
              <a:lnSpc>
                <a:spcPts val="8960"/>
              </a:lnSpc>
            </a:pPr>
            <a:r>
              <a:rPr lang="en-US" sz="6400">
                <a:solidFill>
                  <a:srgbClr val="1A3B29"/>
                </a:solidFill>
                <a:latin typeface="Open Sauce Heavy"/>
              </a:rPr>
              <a:t> Session 3</a:t>
            </a:r>
          </a:p>
        </p:txBody>
      </p:sp>
      <p:sp>
        <p:nvSpPr>
          <p:cNvPr id="4" name="TextBox 4"/>
          <p:cNvSpPr txBox="1"/>
          <p:nvPr/>
        </p:nvSpPr>
        <p:spPr>
          <a:xfrm>
            <a:off x="5309612" y="962025"/>
            <a:ext cx="7106040" cy="1481456"/>
          </a:xfrm>
          <a:prstGeom prst="rect">
            <a:avLst/>
          </a:prstGeom>
        </p:spPr>
        <p:txBody>
          <a:bodyPr lIns="0" tIns="0" rIns="0" bIns="0" rtlCol="0" anchor="t">
            <a:spAutoFit/>
          </a:bodyPr>
          <a:lstStyle/>
          <a:p>
            <a:pPr algn="ctr">
              <a:lnSpc>
                <a:spcPts val="3919"/>
              </a:lnSpc>
            </a:pPr>
            <a:r>
              <a:rPr lang="en-US" sz="2799" spc="55" dirty="0">
                <a:solidFill>
                  <a:srgbClr val="1A3B29"/>
                </a:solidFill>
                <a:latin typeface="Open Sauce Bold"/>
              </a:rPr>
              <a:t>Introduction aux MGF ( Mutilations Génitales Féminines )</a:t>
            </a:r>
          </a:p>
          <a:p>
            <a:pPr algn="ctr">
              <a:lnSpc>
                <a:spcPts val="3919"/>
              </a:lnSpc>
            </a:pPr>
            <a:endParaRPr lang="en-US" sz="2799" spc="55" dirty="0">
              <a:solidFill>
                <a:srgbClr val="1A3B29"/>
              </a:solidFill>
              <a:latin typeface="Open Sauce Bold"/>
            </a:endParaRPr>
          </a:p>
        </p:txBody>
      </p:sp>
      <p:sp>
        <p:nvSpPr>
          <p:cNvPr id="5" name="TextBox 5"/>
          <p:cNvSpPr txBox="1"/>
          <p:nvPr/>
        </p:nvSpPr>
        <p:spPr>
          <a:xfrm>
            <a:off x="1028700" y="9746764"/>
            <a:ext cx="3921017" cy="274193"/>
          </a:xfrm>
          <a:prstGeom prst="rect">
            <a:avLst/>
          </a:prstGeom>
        </p:spPr>
        <p:txBody>
          <a:bodyPr lIns="0" tIns="0" rIns="0" bIns="0" rtlCol="0" anchor="t">
            <a:spAutoFit/>
          </a:bodyPr>
          <a:lstStyle/>
          <a:p>
            <a:pPr marL="0" lvl="0" indent="0">
              <a:lnSpc>
                <a:spcPts val="2211"/>
              </a:lnSpc>
              <a:spcBef>
                <a:spcPct val="0"/>
              </a:spcBef>
            </a:pPr>
            <a:r>
              <a:rPr lang="en-US" sz="1579" spc="31" dirty="0">
                <a:solidFill>
                  <a:srgbClr val="3F7E44"/>
                </a:solidFill>
                <a:latin typeface="Open Sauce"/>
              </a:rPr>
              <a:t>Objectifs de développement durable</a:t>
            </a:r>
          </a:p>
        </p:txBody>
      </p:sp>
      <p:sp>
        <p:nvSpPr>
          <p:cNvPr id="6" name="TextBox 6"/>
          <p:cNvSpPr txBox="1"/>
          <p:nvPr/>
        </p:nvSpPr>
        <p:spPr>
          <a:xfrm>
            <a:off x="14472382" y="9220200"/>
            <a:ext cx="2786918" cy="550418"/>
          </a:xfrm>
          <a:prstGeom prst="rect">
            <a:avLst/>
          </a:prstGeom>
        </p:spPr>
        <p:txBody>
          <a:bodyPr lIns="0" tIns="0" rIns="0" bIns="0" rtlCol="0" anchor="t">
            <a:spAutoFit/>
          </a:bodyPr>
          <a:lstStyle/>
          <a:p>
            <a:pPr algn="r">
              <a:lnSpc>
                <a:spcPts val="2211"/>
              </a:lnSpc>
            </a:pPr>
            <a:r>
              <a:rPr lang="en-US" sz="1579" spc="31" dirty="0">
                <a:solidFill>
                  <a:srgbClr val="3F7E44"/>
                </a:solidFill>
                <a:latin typeface="Open Sauce"/>
              </a:rPr>
              <a:t>Date:</a:t>
            </a:r>
          </a:p>
          <a:p>
            <a:pPr marL="0" lvl="0" indent="0" algn="r">
              <a:lnSpc>
                <a:spcPts val="2211"/>
              </a:lnSpc>
              <a:spcBef>
                <a:spcPct val="0"/>
              </a:spcBef>
            </a:pPr>
            <a:r>
              <a:rPr lang="en-US" sz="1579" spc="31" dirty="0">
                <a:solidFill>
                  <a:srgbClr val="3F7E44"/>
                </a:solidFill>
                <a:latin typeface="Open Sauce"/>
              </a:rPr>
              <a:t>Mardi, 27 février 2024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698891" y="682835"/>
            <a:ext cx="12890218" cy="9604165"/>
          </a:xfrm>
          <a:custGeom>
            <a:avLst/>
            <a:gdLst/>
            <a:ahLst/>
            <a:cxnLst/>
            <a:rect l="l" t="t" r="r" b="b"/>
            <a:pathLst>
              <a:path w="12890218" h="9604165">
                <a:moveTo>
                  <a:pt x="0" y="0"/>
                </a:moveTo>
                <a:lnTo>
                  <a:pt x="12890218" y="0"/>
                </a:lnTo>
                <a:lnTo>
                  <a:pt x="12890218" y="9604165"/>
                </a:lnTo>
                <a:lnTo>
                  <a:pt x="0" y="9604165"/>
                </a:lnTo>
                <a:lnTo>
                  <a:pt x="0" y="0"/>
                </a:lnTo>
                <a:close/>
              </a:path>
            </a:pathLst>
          </a:custGeom>
          <a:blipFill>
            <a:blip r:embed="rId2"/>
            <a:stretch>
              <a:fillRect/>
            </a:stretch>
          </a:blipFill>
        </p:spPr>
      </p:sp>
      <p:sp>
        <p:nvSpPr>
          <p:cNvPr id="3" name="TextBox 3"/>
          <p:cNvSpPr txBox="1"/>
          <p:nvPr/>
        </p:nvSpPr>
        <p:spPr>
          <a:xfrm>
            <a:off x="14472382" y="9220200"/>
            <a:ext cx="2786918" cy="550418"/>
          </a:xfrm>
          <a:prstGeom prst="rect">
            <a:avLst/>
          </a:prstGeom>
        </p:spPr>
        <p:txBody>
          <a:bodyPr lIns="0" tIns="0" rIns="0" bIns="0" rtlCol="0" anchor="t">
            <a:spAutoFit/>
          </a:bodyPr>
          <a:lstStyle/>
          <a:p>
            <a:pPr algn="r">
              <a:lnSpc>
                <a:spcPts val="2211"/>
              </a:lnSpc>
            </a:pPr>
            <a:r>
              <a:rPr lang="en-US" sz="1579" spc="31" dirty="0">
                <a:solidFill>
                  <a:srgbClr val="3F7E44"/>
                </a:solidFill>
                <a:latin typeface="Open Sauce"/>
              </a:rPr>
              <a:t>Date:</a:t>
            </a:r>
          </a:p>
          <a:p>
            <a:pPr marL="0" lvl="0" indent="0" algn="r">
              <a:lnSpc>
                <a:spcPts val="2211"/>
              </a:lnSpc>
              <a:spcBef>
                <a:spcPct val="0"/>
              </a:spcBef>
            </a:pPr>
            <a:r>
              <a:rPr lang="en-US" sz="1579" spc="31" dirty="0">
                <a:solidFill>
                  <a:srgbClr val="3F7E44"/>
                </a:solidFill>
                <a:latin typeface="Open Sauce"/>
              </a:rPr>
              <a:t>Mardi, 27 février 2024</a:t>
            </a:r>
          </a:p>
        </p:txBody>
      </p:sp>
      <p:sp>
        <p:nvSpPr>
          <p:cNvPr id="4" name="TextBox 4"/>
          <p:cNvSpPr txBox="1"/>
          <p:nvPr/>
        </p:nvSpPr>
        <p:spPr>
          <a:xfrm>
            <a:off x="738382" y="9789436"/>
            <a:ext cx="3921017" cy="274193"/>
          </a:xfrm>
          <a:prstGeom prst="rect">
            <a:avLst/>
          </a:prstGeom>
        </p:spPr>
        <p:txBody>
          <a:bodyPr lIns="0" tIns="0" rIns="0" bIns="0" rtlCol="0" anchor="t">
            <a:spAutoFit/>
          </a:bodyPr>
          <a:lstStyle/>
          <a:p>
            <a:pPr marL="0" lvl="0" indent="0">
              <a:lnSpc>
                <a:spcPts val="2211"/>
              </a:lnSpc>
              <a:spcBef>
                <a:spcPct val="0"/>
              </a:spcBef>
            </a:pPr>
            <a:r>
              <a:rPr lang="en-US" sz="1579" spc="31" dirty="0">
                <a:solidFill>
                  <a:srgbClr val="3F7E44"/>
                </a:solidFill>
                <a:latin typeface="Open Sauce"/>
              </a:rPr>
              <a:t>Objectifs de développement durable</a:t>
            </a:r>
          </a:p>
        </p:txBody>
      </p:sp>
      <p:sp>
        <p:nvSpPr>
          <p:cNvPr id="5" name="TextBox 5"/>
          <p:cNvSpPr txBox="1"/>
          <p:nvPr/>
        </p:nvSpPr>
        <p:spPr>
          <a:xfrm>
            <a:off x="6866280" y="-66040"/>
            <a:ext cx="4555441" cy="1094740"/>
          </a:xfrm>
          <a:prstGeom prst="rect">
            <a:avLst/>
          </a:prstGeom>
        </p:spPr>
        <p:txBody>
          <a:bodyPr lIns="0" tIns="0" rIns="0" bIns="0" rtlCol="0" anchor="t">
            <a:spAutoFit/>
          </a:bodyPr>
          <a:lstStyle/>
          <a:p>
            <a:pPr>
              <a:lnSpc>
                <a:spcPts val="8960"/>
              </a:lnSpc>
            </a:pPr>
            <a:r>
              <a:rPr lang="en-US" sz="6400">
                <a:solidFill>
                  <a:srgbClr val="1A3B29"/>
                </a:solidFill>
                <a:latin typeface="Open Sauce Heavy"/>
              </a:rPr>
              <a:t> Session 3</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881353" y="1343090"/>
            <a:ext cx="10942808" cy="8455171"/>
          </a:xfrm>
          <a:custGeom>
            <a:avLst/>
            <a:gdLst/>
            <a:ahLst/>
            <a:cxnLst/>
            <a:rect l="l" t="t" r="r" b="b"/>
            <a:pathLst>
              <a:path w="10942808" h="8455171">
                <a:moveTo>
                  <a:pt x="0" y="0"/>
                </a:moveTo>
                <a:lnTo>
                  <a:pt x="10942808" y="0"/>
                </a:lnTo>
                <a:lnTo>
                  <a:pt x="10942808" y="8455171"/>
                </a:lnTo>
                <a:lnTo>
                  <a:pt x="0" y="8455171"/>
                </a:lnTo>
                <a:lnTo>
                  <a:pt x="0" y="0"/>
                </a:lnTo>
                <a:close/>
              </a:path>
            </a:pathLst>
          </a:custGeom>
          <a:blipFill>
            <a:blip r:embed="rId2"/>
            <a:stretch>
              <a:fillRect/>
            </a:stretch>
          </a:blipFill>
        </p:spPr>
      </p:sp>
      <p:sp>
        <p:nvSpPr>
          <p:cNvPr id="3" name="TextBox 3"/>
          <p:cNvSpPr txBox="1"/>
          <p:nvPr/>
        </p:nvSpPr>
        <p:spPr>
          <a:xfrm>
            <a:off x="6584911" y="-66040"/>
            <a:ext cx="4555441" cy="1094740"/>
          </a:xfrm>
          <a:prstGeom prst="rect">
            <a:avLst/>
          </a:prstGeom>
        </p:spPr>
        <p:txBody>
          <a:bodyPr lIns="0" tIns="0" rIns="0" bIns="0" rtlCol="0" anchor="t">
            <a:spAutoFit/>
          </a:bodyPr>
          <a:lstStyle/>
          <a:p>
            <a:pPr>
              <a:lnSpc>
                <a:spcPts val="8960"/>
              </a:lnSpc>
            </a:pPr>
            <a:r>
              <a:rPr lang="en-US" sz="6400" dirty="0">
                <a:solidFill>
                  <a:srgbClr val="1A3B29"/>
                </a:solidFill>
                <a:latin typeface="Open Sauce Heavy"/>
              </a:rPr>
              <a:t> Session 3</a:t>
            </a:r>
          </a:p>
        </p:txBody>
      </p:sp>
      <p:sp>
        <p:nvSpPr>
          <p:cNvPr id="4" name="TextBox 4"/>
          <p:cNvSpPr txBox="1"/>
          <p:nvPr/>
        </p:nvSpPr>
        <p:spPr>
          <a:xfrm>
            <a:off x="738382" y="9789436"/>
            <a:ext cx="3921017" cy="274193"/>
          </a:xfrm>
          <a:prstGeom prst="rect">
            <a:avLst/>
          </a:prstGeom>
        </p:spPr>
        <p:txBody>
          <a:bodyPr lIns="0" tIns="0" rIns="0" bIns="0" rtlCol="0" anchor="t">
            <a:spAutoFit/>
          </a:bodyPr>
          <a:lstStyle/>
          <a:p>
            <a:pPr marL="0" lvl="0" indent="0">
              <a:lnSpc>
                <a:spcPts val="2211"/>
              </a:lnSpc>
              <a:spcBef>
                <a:spcPct val="0"/>
              </a:spcBef>
            </a:pPr>
            <a:r>
              <a:rPr lang="en-US" sz="1579" spc="31" dirty="0">
                <a:solidFill>
                  <a:srgbClr val="3F7E44"/>
                </a:solidFill>
                <a:latin typeface="Open Sauce"/>
              </a:rPr>
              <a:t>Objectifs de développement durable</a:t>
            </a:r>
          </a:p>
        </p:txBody>
      </p:sp>
      <p:sp>
        <p:nvSpPr>
          <p:cNvPr id="5" name="TextBox 5"/>
          <p:cNvSpPr txBox="1"/>
          <p:nvPr/>
        </p:nvSpPr>
        <p:spPr>
          <a:xfrm>
            <a:off x="14472382" y="9395164"/>
            <a:ext cx="2786918" cy="550418"/>
          </a:xfrm>
          <a:prstGeom prst="rect">
            <a:avLst/>
          </a:prstGeom>
        </p:spPr>
        <p:txBody>
          <a:bodyPr lIns="0" tIns="0" rIns="0" bIns="0" rtlCol="0" anchor="t">
            <a:spAutoFit/>
          </a:bodyPr>
          <a:lstStyle/>
          <a:p>
            <a:pPr algn="r">
              <a:lnSpc>
                <a:spcPts val="2211"/>
              </a:lnSpc>
            </a:pPr>
            <a:r>
              <a:rPr lang="en-US" sz="1579" spc="31" dirty="0">
                <a:solidFill>
                  <a:srgbClr val="3F7E44"/>
                </a:solidFill>
                <a:latin typeface="Open Sauce"/>
              </a:rPr>
              <a:t>Date:</a:t>
            </a:r>
          </a:p>
          <a:p>
            <a:pPr marL="0" lvl="0" indent="0" algn="r">
              <a:lnSpc>
                <a:spcPts val="2211"/>
              </a:lnSpc>
              <a:spcBef>
                <a:spcPct val="0"/>
              </a:spcBef>
            </a:pPr>
            <a:r>
              <a:rPr lang="en-US" sz="1579" spc="31" dirty="0">
                <a:solidFill>
                  <a:srgbClr val="3F7E44"/>
                </a:solidFill>
                <a:latin typeface="Open Sauce"/>
              </a:rPr>
              <a:t>Mardi, 27 février 2024</a:t>
            </a:r>
          </a:p>
        </p:txBody>
      </p:sp>
      <p:sp>
        <p:nvSpPr>
          <p:cNvPr id="6" name="TextBox 6"/>
          <p:cNvSpPr txBox="1"/>
          <p:nvPr/>
        </p:nvSpPr>
        <p:spPr>
          <a:xfrm>
            <a:off x="5765689" y="962025"/>
            <a:ext cx="6193886" cy="490855"/>
          </a:xfrm>
          <a:prstGeom prst="rect">
            <a:avLst/>
          </a:prstGeom>
        </p:spPr>
        <p:txBody>
          <a:bodyPr lIns="0" tIns="0" rIns="0" bIns="0" rtlCol="0" anchor="t">
            <a:spAutoFit/>
          </a:bodyPr>
          <a:lstStyle/>
          <a:p>
            <a:pPr algn="ctr">
              <a:lnSpc>
                <a:spcPts val="3919"/>
              </a:lnSpc>
            </a:pPr>
            <a:r>
              <a:rPr lang="en-US" sz="2799" spc="55" dirty="0">
                <a:solidFill>
                  <a:srgbClr val="1A3B29"/>
                </a:solidFill>
                <a:latin typeface="Open Sauce Bold"/>
              </a:rPr>
              <a:t>Les conséquences des MGF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94277" y="4086856"/>
            <a:ext cx="4555441" cy="1094740"/>
          </a:xfrm>
          <a:prstGeom prst="rect">
            <a:avLst/>
          </a:prstGeom>
        </p:spPr>
        <p:txBody>
          <a:bodyPr lIns="0" tIns="0" rIns="0" bIns="0" rtlCol="0" anchor="t">
            <a:spAutoFit/>
          </a:bodyPr>
          <a:lstStyle/>
          <a:p>
            <a:pPr>
              <a:lnSpc>
                <a:spcPts val="8960"/>
              </a:lnSpc>
            </a:pPr>
            <a:r>
              <a:rPr lang="en-US" sz="6400">
                <a:solidFill>
                  <a:srgbClr val="1A3B29"/>
                </a:solidFill>
                <a:latin typeface="Open Sauce Heavy"/>
              </a:rPr>
              <a:t> Session 3</a:t>
            </a:r>
          </a:p>
        </p:txBody>
      </p:sp>
      <p:grpSp>
        <p:nvGrpSpPr>
          <p:cNvPr id="3" name="Group 3"/>
          <p:cNvGrpSpPr/>
          <p:nvPr/>
        </p:nvGrpSpPr>
        <p:grpSpPr>
          <a:xfrm>
            <a:off x="7187845" y="1901606"/>
            <a:ext cx="9484612" cy="618490"/>
            <a:chOff x="0" y="0"/>
            <a:chExt cx="12646150" cy="824653"/>
          </a:xfrm>
        </p:grpSpPr>
        <p:sp>
          <p:nvSpPr>
            <p:cNvPr id="4" name="TextBox 4"/>
            <p:cNvSpPr txBox="1"/>
            <p:nvPr/>
          </p:nvSpPr>
          <p:spPr>
            <a:xfrm>
              <a:off x="0" y="-66675"/>
              <a:ext cx="3838438" cy="795655"/>
            </a:xfrm>
            <a:prstGeom prst="rect">
              <a:avLst/>
            </a:prstGeom>
          </p:spPr>
          <p:txBody>
            <a:bodyPr lIns="0" tIns="0" rIns="0" bIns="0" rtlCol="0" anchor="t">
              <a:spAutoFit/>
            </a:bodyPr>
            <a:lstStyle/>
            <a:p>
              <a:pPr>
                <a:lnSpc>
                  <a:spcPts val="5040"/>
                </a:lnSpc>
              </a:pPr>
              <a:r>
                <a:rPr lang="en-US" sz="3600">
                  <a:solidFill>
                    <a:srgbClr val="1A3B29"/>
                  </a:solidFill>
                  <a:latin typeface="Open Sauce Semi-Bold"/>
                </a:rPr>
                <a:t>Slide # 1</a:t>
              </a:r>
            </a:p>
          </p:txBody>
        </p:sp>
        <p:sp>
          <p:nvSpPr>
            <p:cNvPr id="5" name="TextBox 5"/>
            <p:cNvSpPr txBox="1"/>
            <p:nvPr/>
          </p:nvSpPr>
          <p:spPr>
            <a:xfrm>
              <a:off x="4387635" y="-38100"/>
              <a:ext cx="8258515" cy="862753"/>
            </a:xfrm>
            <a:prstGeom prst="rect">
              <a:avLst/>
            </a:prstGeom>
          </p:spPr>
          <p:txBody>
            <a:bodyPr lIns="0" tIns="0" rIns="0" bIns="0" rtlCol="0" anchor="t">
              <a:spAutoFit/>
            </a:bodyPr>
            <a:lstStyle/>
            <a:p>
              <a:pPr>
                <a:lnSpc>
                  <a:spcPts val="2659"/>
                </a:lnSpc>
              </a:pPr>
              <a:r>
                <a:rPr lang="en-US" sz="1899" spc="37" dirty="0">
                  <a:solidFill>
                    <a:srgbClr val="1A3B29"/>
                  </a:solidFill>
                  <a:latin typeface="Open Sauce"/>
                </a:rPr>
                <a:t>Présentation </a:t>
              </a:r>
            </a:p>
            <a:p>
              <a:pPr>
                <a:lnSpc>
                  <a:spcPts val="2660"/>
                </a:lnSpc>
              </a:pPr>
              <a:endParaRPr lang="en-US" sz="1899" spc="37" dirty="0">
                <a:solidFill>
                  <a:srgbClr val="1A3B29"/>
                </a:solidFill>
                <a:latin typeface="Open Sauce"/>
              </a:endParaRPr>
            </a:p>
          </p:txBody>
        </p:sp>
      </p:grpSp>
      <p:grpSp>
        <p:nvGrpSpPr>
          <p:cNvPr id="6" name="Group 6"/>
          <p:cNvGrpSpPr/>
          <p:nvPr/>
        </p:nvGrpSpPr>
        <p:grpSpPr>
          <a:xfrm>
            <a:off x="7187845" y="4639306"/>
            <a:ext cx="9484612" cy="618490"/>
            <a:chOff x="0" y="0"/>
            <a:chExt cx="12646150" cy="824653"/>
          </a:xfrm>
        </p:grpSpPr>
        <p:sp>
          <p:nvSpPr>
            <p:cNvPr id="7" name="TextBox 7"/>
            <p:cNvSpPr txBox="1"/>
            <p:nvPr/>
          </p:nvSpPr>
          <p:spPr>
            <a:xfrm>
              <a:off x="0" y="-66675"/>
              <a:ext cx="3838438" cy="795655"/>
            </a:xfrm>
            <a:prstGeom prst="rect">
              <a:avLst/>
            </a:prstGeom>
          </p:spPr>
          <p:txBody>
            <a:bodyPr lIns="0" tIns="0" rIns="0" bIns="0" rtlCol="0" anchor="t">
              <a:spAutoFit/>
            </a:bodyPr>
            <a:lstStyle/>
            <a:p>
              <a:pPr>
                <a:lnSpc>
                  <a:spcPts val="5040"/>
                </a:lnSpc>
              </a:pPr>
              <a:r>
                <a:rPr lang="en-US" sz="3600">
                  <a:solidFill>
                    <a:srgbClr val="1A3B29"/>
                  </a:solidFill>
                  <a:latin typeface="Open Sauce Semi-Bold"/>
                </a:rPr>
                <a:t>Slide # 3</a:t>
              </a:r>
            </a:p>
          </p:txBody>
        </p:sp>
        <p:sp>
          <p:nvSpPr>
            <p:cNvPr id="8" name="TextBox 8"/>
            <p:cNvSpPr txBox="1"/>
            <p:nvPr/>
          </p:nvSpPr>
          <p:spPr>
            <a:xfrm>
              <a:off x="4387635" y="-38100"/>
              <a:ext cx="8258515" cy="862753"/>
            </a:xfrm>
            <a:prstGeom prst="rect">
              <a:avLst/>
            </a:prstGeom>
          </p:spPr>
          <p:txBody>
            <a:bodyPr lIns="0" tIns="0" rIns="0" bIns="0" rtlCol="0" anchor="t">
              <a:spAutoFit/>
            </a:bodyPr>
            <a:lstStyle/>
            <a:p>
              <a:pPr>
                <a:lnSpc>
                  <a:spcPts val="2659"/>
                </a:lnSpc>
              </a:pPr>
              <a:r>
                <a:rPr lang="en-US" sz="1899" spc="37" dirty="0">
                  <a:solidFill>
                    <a:srgbClr val="1A3B29"/>
                  </a:solidFill>
                  <a:latin typeface="Open Sauce"/>
                </a:rPr>
                <a:t>Quelle est la situation en Suisse?</a:t>
              </a:r>
            </a:p>
            <a:p>
              <a:pPr>
                <a:lnSpc>
                  <a:spcPts val="2660"/>
                </a:lnSpc>
              </a:pPr>
              <a:endParaRPr lang="en-US" sz="1899" spc="37" dirty="0">
                <a:solidFill>
                  <a:srgbClr val="1A3B29"/>
                </a:solidFill>
                <a:latin typeface="Open Sauce"/>
              </a:endParaRPr>
            </a:p>
          </p:txBody>
        </p:sp>
      </p:grpSp>
      <p:grpSp>
        <p:nvGrpSpPr>
          <p:cNvPr id="9" name="Group 9"/>
          <p:cNvGrpSpPr/>
          <p:nvPr/>
        </p:nvGrpSpPr>
        <p:grpSpPr>
          <a:xfrm>
            <a:off x="7187845" y="6049994"/>
            <a:ext cx="9484612" cy="618490"/>
            <a:chOff x="0" y="0"/>
            <a:chExt cx="12646150" cy="824653"/>
          </a:xfrm>
        </p:grpSpPr>
        <p:sp>
          <p:nvSpPr>
            <p:cNvPr id="10" name="TextBox 10"/>
            <p:cNvSpPr txBox="1"/>
            <p:nvPr/>
          </p:nvSpPr>
          <p:spPr>
            <a:xfrm>
              <a:off x="0" y="-66675"/>
              <a:ext cx="3838438" cy="795655"/>
            </a:xfrm>
            <a:prstGeom prst="rect">
              <a:avLst/>
            </a:prstGeom>
          </p:spPr>
          <p:txBody>
            <a:bodyPr lIns="0" tIns="0" rIns="0" bIns="0" rtlCol="0" anchor="t">
              <a:spAutoFit/>
            </a:bodyPr>
            <a:lstStyle/>
            <a:p>
              <a:pPr>
                <a:lnSpc>
                  <a:spcPts val="5040"/>
                </a:lnSpc>
              </a:pPr>
              <a:r>
                <a:rPr lang="en-US" sz="3600">
                  <a:solidFill>
                    <a:srgbClr val="1A3B29"/>
                  </a:solidFill>
                  <a:latin typeface="Open Sauce Semi-Bold"/>
                </a:rPr>
                <a:t>Slide # 4</a:t>
              </a:r>
            </a:p>
          </p:txBody>
        </p:sp>
        <p:sp>
          <p:nvSpPr>
            <p:cNvPr id="11" name="TextBox 11"/>
            <p:cNvSpPr txBox="1"/>
            <p:nvPr/>
          </p:nvSpPr>
          <p:spPr>
            <a:xfrm>
              <a:off x="4387635" y="-38100"/>
              <a:ext cx="8258515" cy="862753"/>
            </a:xfrm>
            <a:prstGeom prst="rect">
              <a:avLst/>
            </a:prstGeom>
          </p:spPr>
          <p:txBody>
            <a:bodyPr lIns="0" tIns="0" rIns="0" bIns="0" rtlCol="0" anchor="t">
              <a:spAutoFit/>
            </a:bodyPr>
            <a:lstStyle/>
            <a:p>
              <a:pPr>
                <a:lnSpc>
                  <a:spcPts val="2659"/>
                </a:lnSpc>
              </a:pPr>
              <a:r>
                <a:rPr lang="en-US" sz="1899" spc="37" dirty="0">
                  <a:solidFill>
                    <a:srgbClr val="1A3B29"/>
                  </a:solidFill>
                  <a:latin typeface="Open Sauce"/>
                </a:rPr>
                <a:t>Réseau suisse contre l’excision</a:t>
              </a:r>
            </a:p>
            <a:p>
              <a:pPr>
                <a:lnSpc>
                  <a:spcPts val="2660"/>
                </a:lnSpc>
              </a:pPr>
              <a:endParaRPr lang="en-US" sz="1899" spc="37" dirty="0">
                <a:solidFill>
                  <a:srgbClr val="1A3B29"/>
                </a:solidFill>
                <a:latin typeface="Open Sauce"/>
              </a:endParaRPr>
            </a:p>
          </p:txBody>
        </p:sp>
      </p:grpSp>
      <p:sp>
        <p:nvSpPr>
          <p:cNvPr id="12" name="AutoShape 12"/>
          <p:cNvSpPr/>
          <p:nvPr/>
        </p:nvSpPr>
        <p:spPr>
          <a:xfrm>
            <a:off x="7187845" y="2972534"/>
            <a:ext cx="9484612" cy="0"/>
          </a:xfrm>
          <a:prstGeom prst="line">
            <a:avLst/>
          </a:prstGeom>
          <a:ln w="47625" cap="rnd">
            <a:solidFill>
              <a:srgbClr val="266041"/>
            </a:solidFill>
            <a:prstDash val="solid"/>
            <a:headEnd type="none" w="sm" len="sm"/>
            <a:tailEnd type="none" w="sm" len="sm"/>
          </a:ln>
        </p:spPr>
      </p:sp>
      <p:sp>
        <p:nvSpPr>
          <p:cNvPr id="13" name="AutoShape 13"/>
          <p:cNvSpPr/>
          <p:nvPr/>
        </p:nvSpPr>
        <p:spPr>
          <a:xfrm>
            <a:off x="7187845" y="5708117"/>
            <a:ext cx="9484612" cy="0"/>
          </a:xfrm>
          <a:prstGeom prst="line">
            <a:avLst/>
          </a:prstGeom>
          <a:ln w="47625" cap="rnd">
            <a:solidFill>
              <a:srgbClr val="266041"/>
            </a:solidFill>
            <a:prstDash val="solid"/>
            <a:headEnd type="none" w="sm" len="sm"/>
            <a:tailEnd type="none" w="sm" len="sm"/>
          </a:ln>
        </p:spPr>
      </p:sp>
      <p:grpSp>
        <p:nvGrpSpPr>
          <p:cNvPr id="14" name="Group 14"/>
          <p:cNvGrpSpPr/>
          <p:nvPr/>
        </p:nvGrpSpPr>
        <p:grpSpPr>
          <a:xfrm>
            <a:off x="814544" y="634595"/>
            <a:ext cx="1918238" cy="1918238"/>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2700">
              <a:solidFill>
                <a:srgbClr val="000000"/>
              </a:solidFill>
            </a:ln>
          </p:spPr>
        </p:sp>
      </p:grpSp>
      <p:grpSp>
        <p:nvGrpSpPr>
          <p:cNvPr id="16" name="Group 16"/>
          <p:cNvGrpSpPr/>
          <p:nvPr/>
        </p:nvGrpSpPr>
        <p:grpSpPr>
          <a:xfrm>
            <a:off x="7187845" y="7382056"/>
            <a:ext cx="9484612" cy="618490"/>
            <a:chOff x="0" y="0"/>
            <a:chExt cx="12646150" cy="824653"/>
          </a:xfrm>
        </p:grpSpPr>
        <p:sp>
          <p:nvSpPr>
            <p:cNvPr id="17" name="TextBox 17"/>
            <p:cNvSpPr txBox="1"/>
            <p:nvPr/>
          </p:nvSpPr>
          <p:spPr>
            <a:xfrm>
              <a:off x="0" y="-66675"/>
              <a:ext cx="3838438" cy="795655"/>
            </a:xfrm>
            <a:prstGeom prst="rect">
              <a:avLst/>
            </a:prstGeom>
          </p:spPr>
          <p:txBody>
            <a:bodyPr lIns="0" tIns="0" rIns="0" bIns="0" rtlCol="0" anchor="t">
              <a:spAutoFit/>
            </a:bodyPr>
            <a:lstStyle/>
            <a:p>
              <a:pPr>
                <a:lnSpc>
                  <a:spcPts val="5040"/>
                </a:lnSpc>
              </a:pPr>
              <a:r>
                <a:rPr lang="en-US" sz="3600">
                  <a:solidFill>
                    <a:srgbClr val="1A3B29"/>
                  </a:solidFill>
                  <a:latin typeface="Open Sauce Semi-Bold"/>
                </a:rPr>
                <a:t>Slide # 5</a:t>
              </a:r>
            </a:p>
          </p:txBody>
        </p:sp>
        <p:sp>
          <p:nvSpPr>
            <p:cNvPr id="18" name="TextBox 18"/>
            <p:cNvSpPr txBox="1"/>
            <p:nvPr/>
          </p:nvSpPr>
          <p:spPr>
            <a:xfrm>
              <a:off x="4387635" y="-38100"/>
              <a:ext cx="8258515" cy="862753"/>
            </a:xfrm>
            <a:prstGeom prst="rect">
              <a:avLst/>
            </a:prstGeom>
          </p:spPr>
          <p:txBody>
            <a:bodyPr lIns="0" tIns="0" rIns="0" bIns="0" rtlCol="0" anchor="t">
              <a:spAutoFit/>
            </a:bodyPr>
            <a:lstStyle/>
            <a:p>
              <a:pPr>
                <a:lnSpc>
                  <a:spcPts val="2659"/>
                </a:lnSpc>
              </a:pPr>
              <a:r>
                <a:rPr lang="en-US" sz="1899" spc="37" dirty="0">
                  <a:solidFill>
                    <a:srgbClr val="1A3B29"/>
                  </a:solidFill>
                  <a:latin typeface="Open Sauce"/>
                </a:rPr>
                <a:t>Les activités</a:t>
              </a:r>
            </a:p>
            <a:p>
              <a:pPr>
                <a:lnSpc>
                  <a:spcPts val="2660"/>
                </a:lnSpc>
              </a:pPr>
              <a:endParaRPr lang="en-US" sz="1899" spc="37" dirty="0">
                <a:solidFill>
                  <a:srgbClr val="1A3B29"/>
                </a:solidFill>
                <a:latin typeface="Open Sauce"/>
              </a:endParaRPr>
            </a:p>
          </p:txBody>
        </p:sp>
      </p:grpSp>
      <p:sp>
        <p:nvSpPr>
          <p:cNvPr id="19" name="AutoShape 19"/>
          <p:cNvSpPr/>
          <p:nvPr/>
        </p:nvSpPr>
        <p:spPr>
          <a:xfrm>
            <a:off x="7187845" y="7025671"/>
            <a:ext cx="9484612" cy="0"/>
          </a:xfrm>
          <a:prstGeom prst="line">
            <a:avLst/>
          </a:prstGeom>
          <a:ln w="47625" cap="rnd">
            <a:solidFill>
              <a:srgbClr val="266041"/>
            </a:solidFill>
            <a:prstDash val="solid"/>
            <a:headEnd type="none" w="sm" len="sm"/>
            <a:tailEnd type="none" w="sm" len="sm"/>
          </a:ln>
        </p:spPr>
      </p:sp>
      <p:sp>
        <p:nvSpPr>
          <p:cNvPr id="20" name="TextBox 20"/>
          <p:cNvSpPr txBox="1"/>
          <p:nvPr/>
        </p:nvSpPr>
        <p:spPr>
          <a:xfrm>
            <a:off x="1028700" y="9240012"/>
            <a:ext cx="3921017" cy="274193"/>
          </a:xfrm>
          <a:prstGeom prst="rect">
            <a:avLst/>
          </a:prstGeom>
        </p:spPr>
        <p:txBody>
          <a:bodyPr lIns="0" tIns="0" rIns="0" bIns="0" rtlCol="0" anchor="t">
            <a:spAutoFit/>
          </a:bodyPr>
          <a:lstStyle/>
          <a:p>
            <a:pPr marL="0" lvl="0" indent="0">
              <a:lnSpc>
                <a:spcPts val="2211"/>
              </a:lnSpc>
              <a:spcBef>
                <a:spcPct val="0"/>
              </a:spcBef>
            </a:pPr>
            <a:r>
              <a:rPr lang="en-US" sz="1579" spc="31" dirty="0">
                <a:solidFill>
                  <a:srgbClr val="3F7E44"/>
                </a:solidFill>
                <a:latin typeface="Open Sauce"/>
              </a:rPr>
              <a:t>Objectifs de développement durable</a:t>
            </a:r>
          </a:p>
        </p:txBody>
      </p:sp>
      <p:sp>
        <p:nvSpPr>
          <p:cNvPr id="21" name="TextBox 21"/>
          <p:cNvSpPr txBox="1"/>
          <p:nvPr/>
        </p:nvSpPr>
        <p:spPr>
          <a:xfrm>
            <a:off x="13885539" y="8963787"/>
            <a:ext cx="2786918" cy="550418"/>
          </a:xfrm>
          <a:prstGeom prst="rect">
            <a:avLst/>
          </a:prstGeom>
        </p:spPr>
        <p:txBody>
          <a:bodyPr lIns="0" tIns="0" rIns="0" bIns="0" rtlCol="0" anchor="t">
            <a:spAutoFit/>
          </a:bodyPr>
          <a:lstStyle/>
          <a:p>
            <a:pPr algn="r">
              <a:lnSpc>
                <a:spcPts val="2211"/>
              </a:lnSpc>
            </a:pPr>
            <a:r>
              <a:rPr lang="en-US" sz="1579" spc="31" dirty="0">
                <a:solidFill>
                  <a:srgbClr val="3F7E44"/>
                </a:solidFill>
                <a:latin typeface="Open Sauce"/>
              </a:rPr>
              <a:t>Date:</a:t>
            </a:r>
          </a:p>
          <a:p>
            <a:pPr marL="0" lvl="0" indent="0" algn="r">
              <a:lnSpc>
                <a:spcPts val="2211"/>
              </a:lnSpc>
              <a:spcBef>
                <a:spcPct val="0"/>
              </a:spcBef>
            </a:pPr>
            <a:r>
              <a:rPr lang="en-US" sz="1579" spc="31" dirty="0">
                <a:solidFill>
                  <a:srgbClr val="3F7E44"/>
                </a:solidFill>
                <a:latin typeface="Open Sauce"/>
              </a:rPr>
              <a:t>Mardi, 27 février 2024</a:t>
            </a:r>
          </a:p>
        </p:txBody>
      </p:sp>
      <p:grpSp>
        <p:nvGrpSpPr>
          <p:cNvPr id="22" name="Group 22"/>
          <p:cNvGrpSpPr/>
          <p:nvPr/>
        </p:nvGrpSpPr>
        <p:grpSpPr>
          <a:xfrm>
            <a:off x="786797" y="511924"/>
            <a:ext cx="2081424" cy="2081424"/>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2700">
              <a:solidFill>
                <a:srgbClr val="000000"/>
              </a:solidFill>
            </a:ln>
          </p:spPr>
        </p:sp>
      </p:grpSp>
      <p:grpSp>
        <p:nvGrpSpPr>
          <p:cNvPr id="24" name="Group 24"/>
          <p:cNvGrpSpPr/>
          <p:nvPr/>
        </p:nvGrpSpPr>
        <p:grpSpPr>
          <a:xfrm>
            <a:off x="786797" y="511924"/>
            <a:ext cx="2081424" cy="2081424"/>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stretch>
                <a:fillRect t="-6622" b="-6622"/>
              </a:stretch>
            </a:blipFill>
          </p:spPr>
        </p:sp>
      </p:grpSp>
      <p:grpSp>
        <p:nvGrpSpPr>
          <p:cNvPr id="26" name="Group 26"/>
          <p:cNvGrpSpPr/>
          <p:nvPr/>
        </p:nvGrpSpPr>
        <p:grpSpPr>
          <a:xfrm>
            <a:off x="2932580" y="191081"/>
            <a:ext cx="2778249" cy="3439564"/>
            <a:chOff x="0" y="0"/>
            <a:chExt cx="3704332" cy="4586085"/>
          </a:xfrm>
        </p:grpSpPr>
        <p:sp>
          <p:nvSpPr>
            <p:cNvPr id="27" name="TextBox 27"/>
            <p:cNvSpPr txBox="1"/>
            <p:nvPr/>
          </p:nvSpPr>
          <p:spPr>
            <a:xfrm>
              <a:off x="0" y="1019295"/>
              <a:ext cx="3704332" cy="1657807"/>
            </a:xfrm>
            <a:prstGeom prst="rect">
              <a:avLst/>
            </a:prstGeom>
          </p:spPr>
          <p:txBody>
            <a:bodyPr lIns="0" tIns="0" rIns="0" bIns="0" rtlCol="0" anchor="t">
              <a:spAutoFit/>
            </a:bodyPr>
            <a:lstStyle/>
            <a:p>
              <a:pPr>
                <a:lnSpc>
                  <a:spcPts val="2572"/>
                </a:lnSpc>
              </a:pPr>
              <a:r>
                <a:rPr lang="en-US" sz="1837" dirty="0">
                  <a:solidFill>
                    <a:srgbClr val="3F7E44"/>
                  </a:solidFill>
                  <a:latin typeface="Open Sauce"/>
                </a:rPr>
                <a:t>Responsable de projet E/MGF - Caritas Suisse/Réseau suisse contre l’excision</a:t>
              </a:r>
            </a:p>
          </p:txBody>
        </p:sp>
        <p:sp>
          <p:nvSpPr>
            <p:cNvPr id="28" name="TextBox 28"/>
            <p:cNvSpPr txBox="1"/>
            <p:nvPr/>
          </p:nvSpPr>
          <p:spPr>
            <a:xfrm>
              <a:off x="0" y="-38100"/>
              <a:ext cx="3704332" cy="872918"/>
            </a:xfrm>
            <a:prstGeom prst="rect">
              <a:avLst/>
            </a:prstGeom>
          </p:spPr>
          <p:txBody>
            <a:bodyPr lIns="0" tIns="0" rIns="0" bIns="0" rtlCol="0" anchor="t">
              <a:spAutoFit/>
            </a:bodyPr>
            <a:lstStyle/>
            <a:p>
              <a:pPr>
                <a:lnSpc>
                  <a:spcPts val="2706"/>
                </a:lnSpc>
              </a:pPr>
              <a:r>
                <a:rPr lang="en-US" sz="1933" spc="193" dirty="0">
                  <a:solidFill>
                    <a:srgbClr val="1A3B29"/>
                  </a:solidFill>
                  <a:latin typeface="Open Sauce Heavy"/>
                </a:rPr>
                <a:t>DENISE SCHWEGLER</a:t>
              </a:r>
            </a:p>
          </p:txBody>
        </p:sp>
        <p:sp>
          <p:nvSpPr>
            <p:cNvPr id="29" name="TextBox 29"/>
            <p:cNvSpPr txBox="1"/>
            <p:nvPr/>
          </p:nvSpPr>
          <p:spPr>
            <a:xfrm>
              <a:off x="0" y="2835130"/>
              <a:ext cx="3704332" cy="1750955"/>
            </a:xfrm>
            <a:prstGeom prst="rect">
              <a:avLst/>
            </a:prstGeom>
          </p:spPr>
          <p:txBody>
            <a:bodyPr lIns="0" tIns="0" rIns="0" bIns="0" rtlCol="0" anchor="t">
              <a:spAutoFit/>
            </a:bodyPr>
            <a:lstStyle/>
            <a:p>
              <a:pPr>
                <a:lnSpc>
                  <a:spcPts val="2105"/>
                </a:lnSpc>
              </a:pPr>
              <a:r>
                <a:rPr lang="en-US" sz="1503" spc="30" dirty="0">
                  <a:solidFill>
                    <a:srgbClr val="000000"/>
                  </a:solidFill>
                  <a:latin typeface="Open Sauce"/>
                </a:rPr>
                <a:t>Spécialiste des problématiques des Excisions/Mutilations Génitales Féminines (E/MGF)</a:t>
              </a:r>
            </a:p>
          </p:txBody>
        </p:sp>
      </p:grpSp>
      <p:grpSp>
        <p:nvGrpSpPr>
          <p:cNvPr id="30" name="Group 30"/>
          <p:cNvGrpSpPr/>
          <p:nvPr/>
        </p:nvGrpSpPr>
        <p:grpSpPr>
          <a:xfrm>
            <a:off x="7187845" y="3211191"/>
            <a:ext cx="9484612" cy="618490"/>
            <a:chOff x="0" y="0"/>
            <a:chExt cx="12646150" cy="824653"/>
          </a:xfrm>
        </p:grpSpPr>
        <p:sp>
          <p:nvSpPr>
            <p:cNvPr id="31" name="TextBox 31"/>
            <p:cNvSpPr txBox="1"/>
            <p:nvPr/>
          </p:nvSpPr>
          <p:spPr>
            <a:xfrm>
              <a:off x="0" y="-66675"/>
              <a:ext cx="3838438" cy="795655"/>
            </a:xfrm>
            <a:prstGeom prst="rect">
              <a:avLst/>
            </a:prstGeom>
          </p:spPr>
          <p:txBody>
            <a:bodyPr lIns="0" tIns="0" rIns="0" bIns="0" rtlCol="0" anchor="t">
              <a:spAutoFit/>
            </a:bodyPr>
            <a:lstStyle/>
            <a:p>
              <a:pPr>
                <a:lnSpc>
                  <a:spcPts val="5040"/>
                </a:lnSpc>
              </a:pPr>
              <a:r>
                <a:rPr lang="en-US" sz="3600">
                  <a:solidFill>
                    <a:srgbClr val="1A3B29"/>
                  </a:solidFill>
                  <a:latin typeface="Open Sauce Semi-Bold"/>
                </a:rPr>
                <a:t>Slide # 2</a:t>
              </a:r>
            </a:p>
          </p:txBody>
        </p:sp>
        <p:sp>
          <p:nvSpPr>
            <p:cNvPr id="32" name="TextBox 32"/>
            <p:cNvSpPr txBox="1"/>
            <p:nvPr/>
          </p:nvSpPr>
          <p:spPr>
            <a:xfrm>
              <a:off x="4387635" y="-38100"/>
              <a:ext cx="8258515" cy="862753"/>
            </a:xfrm>
            <a:prstGeom prst="rect">
              <a:avLst/>
            </a:prstGeom>
          </p:spPr>
          <p:txBody>
            <a:bodyPr lIns="0" tIns="0" rIns="0" bIns="0" rtlCol="0" anchor="t">
              <a:spAutoFit/>
            </a:bodyPr>
            <a:lstStyle/>
            <a:p>
              <a:pPr>
                <a:lnSpc>
                  <a:spcPts val="2659"/>
                </a:lnSpc>
              </a:pPr>
              <a:r>
                <a:rPr lang="en-US" sz="1899" spc="37" dirty="0">
                  <a:solidFill>
                    <a:srgbClr val="1A3B29"/>
                  </a:solidFill>
                  <a:latin typeface="Open Sauce"/>
                </a:rPr>
                <a:t>l’excision – un sujet mondial</a:t>
              </a:r>
            </a:p>
            <a:p>
              <a:pPr>
                <a:lnSpc>
                  <a:spcPts val="2660"/>
                </a:lnSpc>
              </a:pPr>
              <a:endParaRPr lang="en-US" sz="1899" spc="37" dirty="0">
                <a:solidFill>
                  <a:srgbClr val="1A3B29"/>
                </a:solidFill>
                <a:latin typeface="Open Sauce"/>
              </a:endParaRPr>
            </a:p>
          </p:txBody>
        </p:sp>
      </p:grpSp>
      <p:sp>
        <p:nvSpPr>
          <p:cNvPr id="33" name="AutoShape 33"/>
          <p:cNvSpPr/>
          <p:nvPr/>
        </p:nvSpPr>
        <p:spPr>
          <a:xfrm>
            <a:off x="7187845" y="4186868"/>
            <a:ext cx="9484612" cy="0"/>
          </a:xfrm>
          <a:prstGeom prst="line">
            <a:avLst/>
          </a:prstGeom>
          <a:ln w="47625" cap="rnd">
            <a:solidFill>
              <a:srgbClr val="266041"/>
            </a:solidFill>
            <a:prstDash val="solid"/>
            <a:headEnd type="none" w="sm" len="sm"/>
            <a:tailEnd type="none" w="sm" len="sm"/>
          </a:ln>
        </p:spPr>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802807"/>
            <a:ext cx="18414448" cy="7484193"/>
            <a:chOff x="0" y="0"/>
            <a:chExt cx="24552598" cy="9978924"/>
          </a:xfrm>
        </p:grpSpPr>
        <p:pic>
          <p:nvPicPr>
            <p:cNvPr id="3" name="Picture 3"/>
            <p:cNvPicPr>
              <a:picLocks noChangeAspect="1"/>
            </p:cNvPicPr>
            <p:nvPr/>
          </p:nvPicPr>
          <p:blipFill>
            <a:blip r:embed="rId2"/>
            <a:srcRect t="12358" b="12358"/>
            <a:stretch>
              <a:fillRect/>
            </a:stretch>
          </p:blipFill>
          <p:spPr>
            <a:xfrm>
              <a:off x="0" y="0"/>
              <a:ext cx="24552598" cy="9978924"/>
            </a:xfrm>
            <a:prstGeom prst="rect">
              <a:avLst/>
            </a:prstGeom>
          </p:spPr>
        </p:pic>
      </p:grpSp>
      <p:sp>
        <p:nvSpPr>
          <p:cNvPr id="4" name="TextBox 4"/>
          <p:cNvSpPr txBox="1"/>
          <p:nvPr/>
        </p:nvSpPr>
        <p:spPr>
          <a:xfrm>
            <a:off x="6830923" y="237312"/>
            <a:ext cx="4626154" cy="1094740"/>
          </a:xfrm>
          <a:prstGeom prst="rect">
            <a:avLst/>
          </a:prstGeom>
        </p:spPr>
        <p:txBody>
          <a:bodyPr lIns="0" tIns="0" rIns="0" bIns="0" rtlCol="0" anchor="t">
            <a:spAutoFit/>
          </a:bodyPr>
          <a:lstStyle/>
          <a:p>
            <a:pPr algn="ctr">
              <a:lnSpc>
                <a:spcPts val="8960"/>
              </a:lnSpc>
            </a:pPr>
            <a:r>
              <a:rPr lang="en-US" sz="6400">
                <a:solidFill>
                  <a:srgbClr val="1A3B29"/>
                </a:solidFill>
                <a:latin typeface="Open Sauce Heavy"/>
              </a:rPr>
              <a:t>Session 3</a:t>
            </a:r>
          </a:p>
        </p:txBody>
      </p:sp>
      <p:sp>
        <p:nvSpPr>
          <p:cNvPr id="5" name="TextBox 5"/>
          <p:cNvSpPr txBox="1"/>
          <p:nvPr/>
        </p:nvSpPr>
        <p:spPr>
          <a:xfrm>
            <a:off x="7843756" y="1788077"/>
            <a:ext cx="2600489" cy="490855"/>
          </a:xfrm>
          <a:prstGeom prst="rect">
            <a:avLst/>
          </a:prstGeom>
        </p:spPr>
        <p:txBody>
          <a:bodyPr lIns="0" tIns="0" rIns="0" bIns="0" rtlCol="0" anchor="t">
            <a:spAutoFit/>
          </a:bodyPr>
          <a:lstStyle/>
          <a:p>
            <a:pPr algn="ctr">
              <a:lnSpc>
                <a:spcPts val="3919"/>
              </a:lnSpc>
            </a:pPr>
            <a:r>
              <a:rPr lang="en-US" sz="2799" dirty="0">
                <a:solidFill>
                  <a:srgbClr val="272626"/>
                </a:solidFill>
                <a:latin typeface="Open Sauce Bold"/>
              </a:rPr>
              <a:t>Présentation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459355"/>
            <a:ext cx="18288000" cy="8827645"/>
            <a:chOff x="0" y="0"/>
            <a:chExt cx="24384000" cy="11770193"/>
          </a:xfrm>
        </p:grpSpPr>
        <p:pic>
          <p:nvPicPr>
            <p:cNvPr id="3" name="Picture 3"/>
            <p:cNvPicPr>
              <a:picLocks noChangeAspect="1"/>
            </p:cNvPicPr>
            <p:nvPr/>
          </p:nvPicPr>
          <p:blipFill>
            <a:blip r:embed="rId2"/>
            <a:srcRect t="3999" b="3999"/>
            <a:stretch>
              <a:fillRect/>
            </a:stretch>
          </p:blipFill>
          <p:spPr>
            <a:xfrm>
              <a:off x="0" y="0"/>
              <a:ext cx="24384000" cy="11770193"/>
            </a:xfrm>
            <a:prstGeom prst="rect">
              <a:avLst/>
            </a:prstGeom>
          </p:spPr>
        </p:pic>
      </p:grpSp>
      <p:sp>
        <p:nvSpPr>
          <p:cNvPr id="4" name="TextBox 4"/>
          <p:cNvSpPr txBox="1"/>
          <p:nvPr/>
        </p:nvSpPr>
        <p:spPr>
          <a:xfrm>
            <a:off x="6830923" y="-123825"/>
            <a:ext cx="4626154" cy="1094740"/>
          </a:xfrm>
          <a:prstGeom prst="rect">
            <a:avLst/>
          </a:prstGeom>
        </p:spPr>
        <p:txBody>
          <a:bodyPr lIns="0" tIns="0" rIns="0" bIns="0" rtlCol="0" anchor="t">
            <a:spAutoFit/>
          </a:bodyPr>
          <a:lstStyle/>
          <a:p>
            <a:pPr algn="ctr">
              <a:lnSpc>
                <a:spcPts val="8960"/>
              </a:lnSpc>
            </a:pPr>
            <a:r>
              <a:rPr lang="en-US" sz="6400">
                <a:solidFill>
                  <a:srgbClr val="1A3B29"/>
                </a:solidFill>
                <a:latin typeface="Open Sauce Heavy"/>
              </a:rPr>
              <a:t>Session 3</a:t>
            </a:r>
          </a:p>
        </p:txBody>
      </p:sp>
      <p:sp>
        <p:nvSpPr>
          <p:cNvPr id="5" name="TextBox 5"/>
          <p:cNvSpPr txBox="1"/>
          <p:nvPr/>
        </p:nvSpPr>
        <p:spPr>
          <a:xfrm>
            <a:off x="6323500" y="904240"/>
            <a:ext cx="5640999" cy="490855"/>
          </a:xfrm>
          <a:prstGeom prst="rect">
            <a:avLst/>
          </a:prstGeom>
        </p:spPr>
        <p:txBody>
          <a:bodyPr lIns="0" tIns="0" rIns="0" bIns="0" rtlCol="0" anchor="t">
            <a:spAutoFit/>
          </a:bodyPr>
          <a:lstStyle/>
          <a:p>
            <a:pPr algn="ctr">
              <a:lnSpc>
                <a:spcPts val="3919"/>
              </a:lnSpc>
            </a:pPr>
            <a:r>
              <a:rPr lang="en-US" sz="2799" dirty="0">
                <a:solidFill>
                  <a:srgbClr val="272626"/>
                </a:solidFill>
                <a:latin typeface="Open Sauce Bold"/>
              </a:rPr>
              <a:t>l’excision – un sujet mondial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399290" y="-115196"/>
            <a:ext cx="5331251" cy="971550"/>
          </a:xfrm>
          <a:prstGeom prst="rect">
            <a:avLst/>
          </a:prstGeom>
        </p:spPr>
        <p:txBody>
          <a:bodyPr lIns="0" tIns="0" rIns="0" bIns="0" rtlCol="0" anchor="t">
            <a:spAutoFit/>
          </a:bodyPr>
          <a:lstStyle/>
          <a:p>
            <a:pPr algn="ctr">
              <a:lnSpc>
                <a:spcPts val="7679"/>
              </a:lnSpc>
            </a:pPr>
            <a:r>
              <a:rPr lang="en-US" sz="6399">
                <a:solidFill>
                  <a:srgbClr val="1A3B29"/>
                </a:solidFill>
                <a:latin typeface="Open Sauce Heavy"/>
              </a:rPr>
              <a:t>Session 3</a:t>
            </a:r>
          </a:p>
        </p:txBody>
      </p:sp>
      <p:sp>
        <p:nvSpPr>
          <p:cNvPr id="3" name="TextBox 3"/>
          <p:cNvSpPr txBox="1"/>
          <p:nvPr/>
        </p:nvSpPr>
        <p:spPr>
          <a:xfrm>
            <a:off x="10022597" y="2211499"/>
            <a:ext cx="8073630" cy="3656965"/>
          </a:xfrm>
          <a:prstGeom prst="rect">
            <a:avLst/>
          </a:prstGeom>
        </p:spPr>
        <p:txBody>
          <a:bodyPr lIns="0" tIns="0" rIns="0" bIns="0" rtlCol="0" anchor="t">
            <a:spAutoFit/>
          </a:bodyPr>
          <a:lstStyle/>
          <a:p>
            <a:pPr>
              <a:lnSpc>
                <a:spcPts val="2659"/>
              </a:lnSpc>
            </a:pPr>
            <a:r>
              <a:rPr lang="en-US" sz="1899" spc="37" dirty="0">
                <a:solidFill>
                  <a:srgbClr val="1A3B29"/>
                </a:solidFill>
                <a:latin typeface="Open Sauce"/>
              </a:rPr>
              <a:t>•</a:t>
            </a:r>
            <a:r>
              <a:rPr lang="en-US" sz="1899" spc="37" dirty="0">
                <a:solidFill>
                  <a:srgbClr val="1A3B29"/>
                </a:solidFill>
                <a:latin typeface="Open Sauce Bold"/>
              </a:rPr>
              <a:t>Les personnes concernées </a:t>
            </a:r>
            <a:r>
              <a:rPr lang="en-US" sz="1899" spc="37" dirty="0">
                <a:solidFill>
                  <a:srgbClr val="1A3B29"/>
                </a:solidFill>
                <a:latin typeface="Open Sauce"/>
              </a:rPr>
              <a:t>sont souvent confrontées à diverses difficultés en Suisse (statut de résidence incertain, situation financière précaire, violence (sexualisée) pendant la fuite)</a:t>
            </a:r>
          </a:p>
          <a:p>
            <a:pPr>
              <a:lnSpc>
                <a:spcPts val="2659"/>
              </a:lnSpc>
            </a:pPr>
            <a:r>
              <a:rPr lang="en-US" sz="1899" spc="37" dirty="0">
                <a:solidFill>
                  <a:srgbClr val="1A3B29"/>
                </a:solidFill>
                <a:latin typeface="Open Sauce"/>
              </a:rPr>
              <a:t>→ </a:t>
            </a:r>
            <a:r>
              <a:rPr lang="en-US" sz="1899" spc="37" dirty="0">
                <a:solidFill>
                  <a:srgbClr val="1A3B29"/>
                </a:solidFill>
                <a:latin typeface="Open Sauce Bold"/>
              </a:rPr>
              <a:t>L’E/MGF n’est qu’une difficulté parmi bien d’autres!</a:t>
            </a:r>
          </a:p>
          <a:p>
            <a:pPr>
              <a:lnSpc>
                <a:spcPts val="2659"/>
              </a:lnSpc>
            </a:pPr>
            <a:r>
              <a:rPr lang="en-US" sz="1899" spc="37" dirty="0">
                <a:solidFill>
                  <a:srgbClr val="1A3B29"/>
                </a:solidFill>
                <a:latin typeface="Open Sauce"/>
              </a:rPr>
              <a:t>•Manque d'information ou désinformation</a:t>
            </a:r>
          </a:p>
          <a:p>
            <a:pPr>
              <a:lnSpc>
                <a:spcPts val="2659"/>
              </a:lnSpc>
            </a:pPr>
            <a:r>
              <a:rPr lang="en-US" sz="1899" spc="37" dirty="0">
                <a:solidFill>
                  <a:srgbClr val="1A3B29"/>
                </a:solidFill>
                <a:latin typeface="Open Sauce"/>
              </a:rPr>
              <a:t>•</a:t>
            </a:r>
            <a:r>
              <a:rPr lang="en-US" sz="1899" spc="37" dirty="0">
                <a:solidFill>
                  <a:srgbClr val="1A3B29"/>
                </a:solidFill>
                <a:latin typeface="Open Sauce Bold"/>
              </a:rPr>
              <a:t>Beaucoup de professionnel.le.s </a:t>
            </a:r>
            <a:r>
              <a:rPr lang="en-US" sz="1899" spc="37" dirty="0">
                <a:solidFill>
                  <a:srgbClr val="1A3B29"/>
                </a:solidFill>
                <a:latin typeface="Open Sauce"/>
              </a:rPr>
              <a:t>de la santé, du social et de la migration sont confronté.e.s à la thématique de l’E/MGF; le besoin d'information est élevé (comment aborder le sujet ? quelles sont les aides disponibles ?)</a:t>
            </a:r>
          </a:p>
          <a:p>
            <a:pPr>
              <a:lnSpc>
                <a:spcPts val="2659"/>
              </a:lnSpc>
            </a:pPr>
            <a:endParaRPr lang="en-US" sz="1899" spc="37" dirty="0">
              <a:solidFill>
                <a:srgbClr val="1A3B29"/>
              </a:solidFill>
              <a:latin typeface="Open Sauce"/>
            </a:endParaRPr>
          </a:p>
          <a:p>
            <a:pPr algn="just">
              <a:lnSpc>
                <a:spcPts val="2659"/>
              </a:lnSpc>
            </a:pPr>
            <a:endParaRPr lang="en-US" sz="1899" spc="37" dirty="0">
              <a:solidFill>
                <a:srgbClr val="1A3B29"/>
              </a:solidFill>
              <a:latin typeface="Open Sauce"/>
            </a:endParaRPr>
          </a:p>
        </p:txBody>
      </p:sp>
      <p:sp>
        <p:nvSpPr>
          <p:cNvPr id="4" name="AutoShape 4"/>
          <p:cNvSpPr/>
          <p:nvPr/>
        </p:nvSpPr>
        <p:spPr>
          <a:xfrm flipV="1">
            <a:off x="9988131" y="1932044"/>
            <a:ext cx="8108096" cy="12243"/>
          </a:xfrm>
          <a:prstGeom prst="line">
            <a:avLst/>
          </a:prstGeom>
          <a:ln w="47625" cap="rnd">
            <a:solidFill>
              <a:srgbClr val="000000"/>
            </a:solidFill>
            <a:prstDash val="solid"/>
            <a:headEnd type="none" w="sm" len="sm"/>
            <a:tailEnd type="none" w="sm" len="sm"/>
          </a:ln>
        </p:spPr>
      </p:sp>
      <p:sp>
        <p:nvSpPr>
          <p:cNvPr id="5" name="TextBox 5"/>
          <p:cNvSpPr txBox="1"/>
          <p:nvPr/>
        </p:nvSpPr>
        <p:spPr>
          <a:xfrm>
            <a:off x="134647" y="2045322"/>
            <a:ext cx="5167443" cy="4323715"/>
          </a:xfrm>
          <a:prstGeom prst="rect">
            <a:avLst/>
          </a:prstGeom>
        </p:spPr>
        <p:txBody>
          <a:bodyPr lIns="0" tIns="0" rIns="0" bIns="0" rtlCol="0" anchor="t">
            <a:spAutoFit/>
          </a:bodyPr>
          <a:lstStyle/>
          <a:p>
            <a:pPr algn="just">
              <a:lnSpc>
                <a:spcPts val="2659"/>
              </a:lnSpc>
            </a:pPr>
            <a:r>
              <a:rPr lang="en-US" sz="1899" u="none" spc="37" dirty="0">
                <a:solidFill>
                  <a:srgbClr val="1A3B29"/>
                </a:solidFill>
                <a:latin typeface="Open Sauce"/>
              </a:rPr>
              <a:t>•Migration en provenance de pays où le taux d’excision est élevé (Érythrée, Somalie, Éthiopie, Soudan et Égypte) </a:t>
            </a:r>
          </a:p>
          <a:p>
            <a:pPr algn="just">
              <a:lnSpc>
                <a:spcPts val="2659"/>
              </a:lnSpc>
            </a:pPr>
            <a:endParaRPr lang="en-US" sz="1899" u="none" spc="37" dirty="0">
              <a:solidFill>
                <a:srgbClr val="1A3B29"/>
              </a:solidFill>
              <a:latin typeface="Open Sauce"/>
            </a:endParaRPr>
          </a:p>
          <a:p>
            <a:pPr algn="just">
              <a:lnSpc>
                <a:spcPts val="2659"/>
              </a:lnSpc>
            </a:pPr>
            <a:r>
              <a:rPr lang="en-US" sz="1899" u="none" spc="37" dirty="0">
                <a:solidFill>
                  <a:srgbClr val="1A3B29"/>
                </a:solidFill>
                <a:latin typeface="Open Sauce"/>
              </a:rPr>
              <a:t>•Selon les estimations, on évalue le nombre de filles et de femmes concernées ou menacées à près de 22’000</a:t>
            </a:r>
          </a:p>
          <a:p>
            <a:pPr algn="just">
              <a:lnSpc>
                <a:spcPts val="2659"/>
              </a:lnSpc>
            </a:pPr>
            <a:endParaRPr lang="en-US" sz="1899" u="none" spc="37" dirty="0">
              <a:solidFill>
                <a:srgbClr val="1A3B29"/>
              </a:solidFill>
              <a:latin typeface="Open Sauce"/>
            </a:endParaRPr>
          </a:p>
          <a:p>
            <a:pPr algn="just">
              <a:lnSpc>
                <a:spcPts val="2659"/>
              </a:lnSpc>
            </a:pPr>
            <a:r>
              <a:rPr lang="en-US" sz="1899" u="none" spc="37" dirty="0">
                <a:solidFill>
                  <a:srgbClr val="1A3B29"/>
                </a:solidFill>
                <a:latin typeface="Open Sauce"/>
              </a:rPr>
              <a:t>•Il n’existe pas d’indications précises concernant la prévalence</a:t>
            </a:r>
          </a:p>
          <a:p>
            <a:pPr algn="just">
              <a:lnSpc>
                <a:spcPts val="2659"/>
              </a:lnSpc>
            </a:pPr>
            <a:endParaRPr lang="en-US" sz="1899" u="none" spc="37" dirty="0">
              <a:solidFill>
                <a:srgbClr val="1A3B29"/>
              </a:solidFill>
              <a:latin typeface="Open Sauce"/>
            </a:endParaRPr>
          </a:p>
          <a:p>
            <a:pPr algn="just">
              <a:lnSpc>
                <a:spcPts val="2659"/>
              </a:lnSpc>
            </a:pPr>
            <a:endParaRPr lang="en-US" sz="1899" u="none" spc="37" dirty="0">
              <a:solidFill>
                <a:srgbClr val="1A3B29"/>
              </a:solidFill>
              <a:latin typeface="Open Sauce"/>
            </a:endParaRPr>
          </a:p>
        </p:txBody>
      </p:sp>
      <p:sp>
        <p:nvSpPr>
          <p:cNvPr id="6" name="AutoShape 6"/>
          <p:cNvSpPr/>
          <p:nvPr/>
        </p:nvSpPr>
        <p:spPr>
          <a:xfrm flipV="1">
            <a:off x="114192" y="1926260"/>
            <a:ext cx="5094699" cy="0"/>
          </a:xfrm>
          <a:prstGeom prst="line">
            <a:avLst/>
          </a:prstGeom>
          <a:ln w="47625" cap="rnd">
            <a:solidFill>
              <a:srgbClr val="000000"/>
            </a:solidFill>
            <a:prstDash val="solid"/>
            <a:headEnd type="none" w="sm" len="sm"/>
            <a:tailEnd type="none" w="sm" len="sm"/>
          </a:ln>
        </p:spPr>
      </p:sp>
      <p:sp>
        <p:nvSpPr>
          <p:cNvPr id="7" name="TextBox 7"/>
          <p:cNvSpPr txBox="1"/>
          <p:nvPr/>
        </p:nvSpPr>
        <p:spPr>
          <a:xfrm>
            <a:off x="5484030" y="5977877"/>
            <a:ext cx="6526883" cy="4323715"/>
          </a:xfrm>
          <a:prstGeom prst="rect">
            <a:avLst/>
          </a:prstGeom>
        </p:spPr>
        <p:txBody>
          <a:bodyPr lIns="0" tIns="0" rIns="0" bIns="0" rtlCol="0" anchor="t">
            <a:spAutoFit/>
          </a:bodyPr>
          <a:lstStyle/>
          <a:p>
            <a:pPr>
              <a:lnSpc>
                <a:spcPts val="2659"/>
              </a:lnSpc>
            </a:pPr>
            <a:r>
              <a:rPr lang="en-US" sz="1899" u="none" spc="37" dirty="0">
                <a:solidFill>
                  <a:srgbClr val="1A3B29"/>
                </a:solidFill>
                <a:latin typeface="Open Sauce Bold"/>
              </a:rPr>
              <a:t>•L’excision est interdite en Suisse. Le code pénal (art. 124 CP) punit:</a:t>
            </a:r>
          </a:p>
          <a:p>
            <a:pPr>
              <a:lnSpc>
                <a:spcPts val="2659"/>
              </a:lnSpc>
            </a:pPr>
            <a:r>
              <a:rPr lang="en-US" sz="1899" u="none" spc="37" dirty="0">
                <a:solidFill>
                  <a:srgbClr val="1A3B29"/>
                </a:solidFill>
                <a:latin typeface="Open Sauce Bold"/>
              </a:rPr>
              <a:t>      •</a:t>
            </a:r>
            <a:r>
              <a:rPr lang="en-US" sz="1899" u="none" spc="37" dirty="0">
                <a:solidFill>
                  <a:srgbClr val="1A3B29"/>
                </a:solidFill>
                <a:latin typeface="Open Sauce"/>
              </a:rPr>
              <a:t>toute forme</a:t>
            </a:r>
            <a:r>
              <a:rPr lang="en-US" sz="1899" u="none" spc="37" dirty="0">
                <a:solidFill>
                  <a:srgbClr val="1A3B29"/>
                </a:solidFill>
                <a:latin typeface="Open Sauce Bold"/>
              </a:rPr>
              <a:t> </a:t>
            </a:r>
            <a:r>
              <a:rPr lang="en-US" sz="1899" u="none" spc="37" dirty="0">
                <a:solidFill>
                  <a:srgbClr val="1A3B29"/>
                </a:solidFill>
                <a:latin typeface="Open Sauce"/>
              </a:rPr>
              <a:t>d’excision</a:t>
            </a:r>
          </a:p>
          <a:p>
            <a:pPr>
              <a:lnSpc>
                <a:spcPts val="2659"/>
              </a:lnSpc>
            </a:pPr>
            <a:r>
              <a:rPr lang="en-US" sz="1899" u="none" spc="37" dirty="0">
                <a:solidFill>
                  <a:srgbClr val="1A3B29"/>
                </a:solidFill>
                <a:latin typeface="Open Sauce Bold"/>
              </a:rPr>
              <a:t>     </a:t>
            </a:r>
            <a:r>
              <a:rPr lang="en-US" sz="1899" u="none" spc="37" dirty="0">
                <a:solidFill>
                  <a:srgbClr val="1A3B29"/>
                </a:solidFill>
                <a:latin typeface="Open Sauce"/>
              </a:rPr>
              <a:t> •peu importe le degré de gravité de l’E/MGF</a:t>
            </a:r>
          </a:p>
          <a:p>
            <a:pPr>
              <a:lnSpc>
                <a:spcPts val="2659"/>
              </a:lnSpc>
            </a:pPr>
            <a:r>
              <a:rPr lang="en-US" sz="1899" u="none" spc="37" dirty="0">
                <a:solidFill>
                  <a:srgbClr val="1A3B29"/>
                </a:solidFill>
                <a:latin typeface="Open Sauce"/>
              </a:rPr>
              <a:t>      •peu importe si des fonctions corporelles sont affectées ou pas</a:t>
            </a:r>
          </a:p>
          <a:p>
            <a:pPr>
              <a:lnSpc>
                <a:spcPts val="2659"/>
              </a:lnSpc>
            </a:pPr>
            <a:r>
              <a:rPr lang="en-US" sz="1899" u="none" spc="37" dirty="0">
                <a:solidFill>
                  <a:srgbClr val="1A3B29"/>
                </a:solidFill>
                <a:latin typeface="Open Sauce Bold"/>
              </a:rPr>
              <a:t>•</a:t>
            </a:r>
            <a:r>
              <a:rPr lang="en-US" sz="1899" u="none" spc="37" dirty="0">
                <a:solidFill>
                  <a:srgbClr val="1A3B29"/>
                </a:solidFill>
                <a:latin typeface="Open Sauce"/>
              </a:rPr>
              <a:t>La réalisation de l’acte</a:t>
            </a:r>
            <a:r>
              <a:rPr lang="en-US" sz="1899" u="none" spc="37" dirty="0">
                <a:solidFill>
                  <a:srgbClr val="1A3B29"/>
                </a:solidFill>
                <a:latin typeface="Open Sauce Bold"/>
              </a:rPr>
              <a:t> à l’étranger </a:t>
            </a:r>
            <a:r>
              <a:rPr lang="en-US" sz="1899" u="none" spc="37" dirty="0">
                <a:solidFill>
                  <a:srgbClr val="1A3B29"/>
                </a:solidFill>
                <a:latin typeface="Open Sauce"/>
              </a:rPr>
              <a:t>est également punissable</a:t>
            </a:r>
          </a:p>
          <a:p>
            <a:pPr>
              <a:lnSpc>
                <a:spcPts val="2659"/>
              </a:lnSpc>
            </a:pPr>
            <a:r>
              <a:rPr lang="en-US" sz="1899" u="none" spc="37" dirty="0">
                <a:solidFill>
                  <a:srgbClr val="1A3B29"/>
                </a:solidFill>
                <a:latin typeface="Open Sauce Bold"/>
              </a:rPr>
              <a:t>•La peine: </a:t>
            </a:r>
            <a:r>
              <a:rPr lang="en-US" sz="1899" u="none" spc="37" dirty="0">
                <a:solidFill>
                  <a:srgbClr val="1A3B29"/>
                </a:solidFill>
                <a:latin typeface="Open Sauce"/>
              </a:rPr>
              <a:t>emprisonnement pour une durée allant jusqu’à dix ans ou une amende</a:t>
            </a:r>
          </a:p>
          <a:p>
            <a:pPr>
              <a:lnSpc>
                <a:spcPts val="2659"/>
              </a:lnSpc>
            </a:pPr>
            <a:r>
              <a:rPr lang="en-US" sz="1899" u="none" spc="37" dirty="0">
                <a:solidFill>
                  <a:srgbClr val="1A3B29"/>
                </a:solidFill>
                <a:latin typeface="Open Sauce Bold"/>
              </a:rPr>
              <a:t>•</a:t>
            </a:r>
            <a:r>
              <a:rPr lang="en-US" sz="1899" u="none" spc="37" dirty="0">
                <a:solidFill>
                  <a:srgbClr val="1A3B29"/>
                </a:solidFill>
                <a:latin typeface="Open Sauce"/>
              </a:rPr>
              <a:t>L’excision est en principe reconnue comme motif de fuite lié au genre </a:t>
            </a:r>
          </a:p>
          <a:p>
            <a:pPr>
              <a:lnSpc>
                <a:spcPts val="2659"/>
              </a:lnSpc>
            </a:pPr>
            <a:endParaRPr lang="en-US" sz="1899" u="none" spc="37" dirty="0">
              <a:solidFill>
                <a:srgbClr val="1A3B29"/>
              </a:solidFill>
              <a:latin typeface="Open Sauce"/>
            </a:endParaRPr>
          </a:p>
        </p:txBody>
      </p:sp>
      <p:sp>
        <p:nvSpPr>
          <p:cNvPr id="8" name="TextBox 8"/>
          <p:cNvSpPr txBox="1"/>
          <p:nvPr/>
        </p:nvSpPr>
        <p:spPr>
          <a:xfrm>
            <a:off x="10022597" y="1263885"/>
            <a:ext cx="8073630" cy="656590"/>
          </a:xfrm>
          <a:prstGeom prst="rect">
            <a:avLst/>
          </a:prstGeom>
        </p:spPr>
        <p:txBody>
          <a:bodyPr lIns="0" tIns="0" rIns="0" bIns="0" rtlCol="0" anchor="t">
            <a:spAutoFit/>
          </a:bodyPr>
          <a:lstStyle/>
          <a:p>
            <a:pPr algn="ctr">
              <a:lnSpc>
                <a:spcPts val="2659"/>
              </a:lnSpc>
            </a:pPr>
            <a:r>
              <a:rPr lang="en-US" sz="1899" spc="18" dirty="0">
                <a:solidFill>
                  <a:srgbClr val="1A3B29"/>
                </a:solidFill>
                <a:latin typeface="Open Sauce Heavy"/>
              </a:rPr>
              <a:t>La situation des personnes concernées et des professionnel.le.s</a:t>
            </a:r>
          </a:p>
        </p:txBody>
      </p:sp>
      <p:sp>
        <p:nvSpPr>
          <p:cNvPr id="9" name="AutoShape 9"/>
          <p:cNvSpPr/>
          <p:nvPr/>
        </p:nvSpPr>
        <p:spPr>
          <a:xfrm>
            <a:off x="5484030" y="5944540"/>
            <a:ext cx="6526883" cy="0"/>
          </a:xfrm>
          <a:prstGeom prst="line">
            <a:avLst/>
          </a:prstGeom>
          <a:ln w="47625" cap="rnd">
            <a:solidFill>
              <a:srgbClr val="000000"/>
            </a:solidFill>
            <a:prstDash val="solid"/>
            <a:headEnd type="none" w="sm" len="sm"/>
            <a:tailEnd type="none" w="sm" len="sm"/>
          </a:ln>
        </p:spPr>
      </p:sp>
      <p:sp>
        <p:nvSpPr>
          <p:cNvPr id="10" name="TextBox 10"/>
          <p:cNvSpPr txBox="1"/>
          <p:nvPr/>
        </p:nvSpPr>
        <p:spPr>
          <a:xfrm>
            <a:off x="4232606" y="846512"/>
            <a:ext cx="9664620" cy="838200"/>
          </a:xfrm>
          <a:prstGeom prst="rect">
            <a:avLst/>
          </a:prstGeom>
        </p:spPr>
        <p:txBody>
          <a:bodyPr lIns="0" tIns="0" rIns="0" bIns="0" rtlCol="0" anchor="t">
            <a:spAutoFit/>
          </a:bodyPr>
          <a:lstStyle/>
          <a:p>
            <a:pPr algn="ctr">
              <a:lnSpc>
                <a:spcPts val="3363"/>
              </a:lnSpc>
            </a:pPr>
            <a:r>
              <a:rPr lang="en-US" sz="2802" dirty="0">
                <a:solidFill>
                  <a:srgbClr val="1A3B29"/>
                </a:solidFill>
                <a:latin typeface="Open Sauce Bold"/>
              </a:rPr>
              <a:t>QUELLE EST LA SITUATION EN SUISSE?</a:t>
            </a:r>
          </a:p>
          <a:p>
            <a:pPr algn="ctr">
              <a:lnSpc>
                <a:spcPts val="3363"/>
              </a:lnSpc>
            </a:pPr>
            <a:endParaRPr lang="en-US" sz="2802" dirty="0">
              <a:solidFill>
                <a:srgbClr val="1A3B29"/>
              </a:solidFill>
              <a:latin typeface="Open Sauce Bold"/>
            </a:endParaRPr>
          </a:p>
        </p:txBody>
      </p:sp>
      <p:sp>
        <p:nvSpPr>
          <p:cNvPr id="11" name="TextBox 11"/>
          <p:cNvSpPr txBox="1"/>
          <p:nvPr/>
        </p:nvSpPr>
        <p:spPr>
          <a:xfrm>
            <a:off x="134647" y="1504054"/>
            <a:ext cx="5167443" cy="323215"/>
          </a:xfrm>
          <a:prstGeom prst="rect">
            <a:avLst/>
          </a:prstGeom>
        </p:spPr>
        <p:txBody>
          <a:bodyPr lIns="0" tIns="0" rIns="0" bIns="0" rtlCol="0" anchor="t">
            <a:spAutoFit/>
          </a:bodyPr>
          <a:lstStyle/>
          <a:p>
            <a:pPr algn="ctr">
              <a:lnSpc>
                <a:spcPts val="2659"/>
              </a:lnSpc>
            </a:pPr>
            <a:r>
              <a:rPr lang="en-US" sz="1899" spc="18" dirty="0">
                <a:solidFill>
                  <a:srgbClr val="1A3B29"/>
                </a:solidFill>
                <a:latin typeface="Open Sauce Heavy"/>
              </a:rPr>
              <a:t>Situation en Suisse</a:t>
            </a:r>
          </a:p>
        </p:txBody>
      </p:sp>
      <p:sp>
        <p:nvSpPr>
          <p:cNvPr id="12" name="TextBox 12"/>
          <p:cNvSpPr txBox="1"/>
          <p:nvPr/>
        </p:nvSpPr>
        <p:spPr>
          <a:xfrm>
            <a:off x="5484030" y="5472541"/>
            <a:ext cx="6110694" cy="753745"/>
          </a:xfrm>
          <a:prstGeom prst="rect">
            <a:avLst/>
          </a:prstGeom>
        </p:spPr>
        <p:txBody>
          <a:bodyPr lIns="0" tIns="0" rIns="0" bIns="0" rtlCol="0" anchor="t">
            <a:spAutoFit/>
          </a:bodyPr>
          <a:lstStyle/>
          <a:p>
            <a:pPr algn="ctr">
              <a:lnSpc>
                <a:spcPts val="2659"/>
              </a:lnSpc>
            </a:pPr>
            <a:r>
              <a:rPr lang="en-US" sz="1899" spc="18" dirty="0">
                <a:solidFill>
                  <a:srgbClr val="1A3B29"/>
                </a:solidFill>
                <a:latin typeface="Open Sauce Heavy"/>
              </a:rPr>
              <a:t>Situation juridique en Suisse</a:t>
            </a:r>
          </a:p>
          <a:p>
            <a:pPr algn="ctr">
              <a:lnSpc>
                <a:spcPts val="3499"/>
              </a:lnSpc>
            </a:pPr>
            <a:endParaRPr lang="en-US" sz="1899" spc="18" dirty="0">
              <a:solidFill>
                <a:srgbClr val="1A3B29"/>
              </a:solidFill>
              <a:latin typeface="Open Sauce Heavy"/>
            </a:endParaRPr>
          </a:p>
        </p:txBody>
      </p:sp>
      <p:sp>
        <p:nvSpPr>
          <p:cNvPr id="13" name="TextBox 13"/>
          <p:cNvSpPr txBox="1"/>
          <p:nvPr/>
        </p:nvSpPr>
        <p:spPr>
          <a:xfrm>
            <a:off x="134647" y="9746764"/>
            <a:ext cx="3921017" cy="274193"/>
          </a:xfrm>
          <a:prstGeom prst="rect">
            <a:avLst/>
          </a:prstGeom>
        </p:spPr>
        <p:txBody>
          <a:bodyPr lIns="0" tIns="0" rIns="0" bIns="0" rtlCol="0" anchor="t">
            <a:spAutoFit/>
          </a:bodyPr>
          <a:lstStyle/>
          <a:p>
            <a:pPr marL="0" lvl="0" indent="0">
              <a:lnSpc>
                <a:spcPts val="2211"/>
              </a:lnSpc>
              <a:spcBef>
                <a:spcPct val="0"/>
              </a:spcBef>
            </a:pPr>
            <a:r>
              <a:rPr lang="en-US" sz="1579" spc="31" dirty="0">
                <a:solidFill>
                  <a:srgbClr val="3F7E44"/>
                </a:solidFill>
                <a:latin typeface="Open Sauce"/>
              </a:rPr>
              <a:t>Objectifs de développement durable</a:t>
            </a:r>
          </a:p>
        </p:txBody>
      </p:sp>
      <p:sp>
        <p:nvSpPr>
          <p:cNvPr id="14" name="TextBox 14"/>
          <p:cNvSpPr txBox="1"/>
          <p:nvPr/>
        </p:nvSpPr>
        <p:spPr>
          <a:xfrm>
            <a:off x="14981514" y="8983853"/>
            <a:ext cx="2786918" cy="550418"/>
          </a:xfrm>
          <a:prstGeom prst="rect">
            <a:avLst/>
          </a:prstGeom>
        </p:spPr>
        <p:txBody>
          <a:bodyPr lIns="0" tIns="0" rIns="0" bIns="0" rtlCol="0" anchor="t">
            <a:spAutoFit/>
          </a:bodyPr>
          <a:lstStyle/>
          <a:p>
            <a:pPr algn="r">
              <a:lnSpc>
                <a:spcPts val="2211"/>
              </a:lnSpc>
            </a:pPr>
            <a:r>
              <a:rPr lang="en-US" sz="1579" spc="31" dirty="0">
                <a:solidFill>
                  <a:srgbClr val="3F7E44"/>
                </a:solidFill>
                <a:latin typeface="Open Sauce"/>
              </a:rPr>
              <a:t>Date:</a:t>
            </a:r>
          </a:p>
          <a:p>
            <a:pPr marL="0" lvl="0" indent="0" algn="r">
              <a:lnSpc>
                <a:spcPts val="2211"/>
              </a:lnSpc>
              <a:spcBef>
                <a:spcPct val="0"/>
              </a:spcBef>
            </a:pPr>
            <a:r>
              <a:rPr lang="en-US" sz="1579" spc="31" dirty="0">
                <a:solidFill>
                  <a:srgbClr val="3F7E44"/>
                </a:solidFill>
                <a:latin typeface="Open Sauce"/>
              </a:rPr>
              <a:t>Mardi, 27 février 2024</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926741" y="790474"/>
            <a:ext cx="6785978" cy="1094740"/>
          </a:xfrm>
          <a:prstGeom prst="rect">
            <a:avLst/>
          </a:prstGeom>
        </p:spPr>
        <p:txBody>
          <a:bodyPr lIns="0" tIns="0" rIns="0" bIns="0" rtlCol="0" anchor="t">
            <a:spAutoFit/>
          </a:bodyPr>
          <a:lstStyle/>
          <a:p>
            <a:pPr>
              <a:lnSpc>
                <a:spcPts val="8959"/>
              </a:lnSpc>
            </a:pPr>
            <a:r>
              <a:rPr lang="en-US" sz="6399" dirty="0">
                <a:solidFill>
                  <a:srgbClr val="1A3B29"/>
                </a:solidFill>
                <a:latin typeface="Open Sauce Heavy"/>
              </a:rPr>
              <a:t>Objectifs</a:t>
            </a:r>
          </a:p>
        </p:txBody>
      </p:sp>
      <p:grpSp>
        <p:nvGrpSpPr>
          <p:cNvPr id="3" name="Group 3"/>
          <p:cNvGrpSpPr/>
          <p:nvPr/>
        </p:nvGrpSpPr>
        <p:grpSpPr>
          <a:xfrm>
            <a:off x="398712" y="3172359"/>
            <a:ext cx="3921017" cy="2757426"/>
            <a:chOff x="0" y="0"/>
            <a:chExt cx="5228023" cy="3676569"/>
          </a:xfrm>
        </p:grpSpPr>
        <p:sp>
          <p:nvSpPr>
            <p:cNvPr id="4" name="TextBox 4"/>
            <p:cNvSpPr txBox="1"/>
            <p:nvPr/>
          </p:nvSpPr>
          <p:spPr>
            <a:xfrm>
              <a:off x="0" y="-66675"/>
              <a:ext cx="5228023" cy="795655"/>
            </a:xfrm>
            <a:prstGeom prst="rect">
              <a:avLst/>
            </a:prstGeom>
          </p:spPr>
          <p:txBody>
            <a:bodyPr lIns="0" tIns="0" rIns="0" bIns="0" rtlCol="0" anchor="t">
              <a:spAutoFit/>
            </a:bodyPr>
            <a:lstStyle/>
            <a:p>
              <a:pPr>
                <a:lnSpc>
                  <a:spcPts val="5040"/>
                </a:lnSpc>
              </a:pPr>
              <a:r>
                <a:rPr lang="en-US" sz="3600">
                  <a:solidFill>
                    <a:srgbClr val="1A3B29"/>
                  </a:solidFill>
                  <a:latin typeface="Open Sauce Semi-Bold"/>
                </a:rPr>
                <a:t>01</a:t>
              </a:r>
            </a:p>
          </p:txBody>
        </p:sp>
        <p:sp>
          <p:nvSpPr>
            <p:cNvPr id="5" name="TextBox 5"/>
            <p:cNvSpPr txBox="1"/>
            <p:nvPr/>
          </p:nvSpPr>
          <p:spPr>
            <a:xfrm>
              <a:off x="0" y="1479511"/>
              <a:ext cx="5228023" cy="2197058"/>
            </a:xfrm>
            <a:prstGeom prst="rect">
              <a:avLst/>
            </a:prstGeom>
          </p:spPr>
          <p:txBody>
            <a:bodyPr lIns="0" tIns="0" rIns="0" bIns="0" rtlCol="0" anchor="t">
              <a:spAutoFit/>
            </a:bodyPr>
            <a:lstStyle/>
            <a:p>
              <a:pPr>
                <a:lnSpc>
                  <a:spcPts val="2626"/>
                </a:lnSpc>
              </a:pPr>
              <a:r>
                <a:rPr lang="en-US" sz="1876" spc="37" dirty="0">
                  <a:solidFill>
                    <a:srgbClr val="3F7E44"/>
                  </a:solidFill>
                  <a:latin typeface="Open Sauce"/>
                </a:rPr>
                <a:t>• Comprendre le rôle des ONG dans la promotion du développement durable et de l'égalité des genres.</a:t>
              </a:r>
            </a:p>
            <a:p>
              <a:pPr>
                <a:lnSpc>
                  <a:spcPts val="2626"/>
                </a:lnSpc>
              </a:pPr>
              <a:endParaRPr lang="en-US" sz="1876" spc="37" dirty="0">
                <a:solidFill>
                  <a:srgbClr val="3F7E44"/>
                </a:solidFill>
                <a:latin typeface="Open Sauce"/>
              </a:endParaRPr>
            </a:p>
          </p:txBody>
        </p:sp>
        <p:sp>
          <p:nvSpPr>
            <p:cNvPr id="6" name="AutoShape 6"/>
            <p:cNvSpPr/>
            <p:nvPr/>
          </p:nvSpPr>
          <p:spPr>
            <a:xfrm>
              <a:off x="0" y="1087475"/>
              <a:ext cx="5228023" cy="0"/>
            </a:xfrm>
            <a:prstGeom prst="line">
              <a:avLst/>
            </a:prstGeom>
            <a:ln w="63500" cap="rnd">
              <a:solidFill>
                <a:srgbClr val="1A3B29"/>
              </a:solidFill>
              <a:prstDash val="solid"/>
              <a:headEnd type="none" w="sm" len="sm"/>
              <a:tailEnd type="none" w="sm" len="sm"/>
            </a:ln>
          </p:spPr>
        </p:sp>
      </p:grpSp>
      <p:grpSp>
        <p:nvGrpSpPr>
          <p:cNvPr id="7" name="Group 7"/>
          <p:cNvGrpSpPr/>
          <p:nvPr/>
        </p:nvGrpSpPr>
        <p:grpSpPr>
          <a:xfrm>
            <a:off x="4713543" y="3172359"/>
            <a:ext cx="3921017" cy="2424051"/>
            <a:chOff x="0" y="0"/>
            <a:chExt cx="5228023" cy="3232069"/>
          </a:xfrm>
        </p:grpSpPr>
        <p:sp>
          <p:nvSpPr>
            <p:cNvPr id="8" name="TextBox 8"/>
            <p:cNvSpPr txBox="1"/>
            <p:nvPr/>
          </p:nvSpPr>
          <p:spPr>
            <a:xfrm>
              <a:off x="0" y="-66675"/>
              <a:ext cx="5228023" cy="795655"/>
            </a:xfrm>
            <a:prstGeom prst="rect">
              <a:avLst/>
            </a:prstGeom>
          </p:spPr>
          <p:txBody>
            <a:bodyPr lIns="0" tIns="0" rIns="0" bIns="0" rtlCol="0" anchor="t">
              <a:spAutoFit/>
            </a:bodyPr>
            <a:lstStyle/>
            <a:p>
              <a:pPr>
                <a:lnSpc>
                  <a:spcPts val="5040"/>
                </a:lnSpc>
              </a:pPr>
              <a:r>
                <a:rPr lang="en-US" sz="3600">
                  <a:solidFill>
                    <a:srgbClr val="1A3B29"/>
                  </a:solidFill>
                  <a:latin typeface="Open Sauce Semi-Bold"/>
                </a:rPr>
                <a:t>02</a:t>
              </a:r>
            </a:p>
          </p:txBody>
        </p:sp>
        <p:sp>
          <p:nvSpPr>
            <p:cNvPr id="9" name="TextBox 9"/>
            <p:cNvSpPr txBox="1"/>
            <p:nvPr/>
          </p:nvSpPr>
          <p:spPr>
            <a:xfrm>
              <a:off x="0" y="1479511"/>
              <a:ext cx="5228023" cy="1752558"/>
            </a:xfrm>
            <a:prstGeom prst="rect">
              <a:avLst/>
            </a:prstGeom>
          </p:spPr>
          <p:txBody>
            <a:bodyPr lIns="0" tIns="0" rIns="0" bIns="0" rtlCol="0" anchor="t">
              <a:spAutoFit/>
            </a:bodyPr>
            <a:lstStyle/>
            <a:p>
              <a:pPr>
                <a:lnSpc>
                  <a:spcPts val="2626"/>
                </a:lnSpc>
              </a:pPr>
              <a:r>
                <a:rPr lang="en-US" sz="1876" spc="37" dirty="0">
                  <a:solidFill>
                    <a:srgbClr val="3F7E44"/>
                  </a:solidFill>
                  <a:latin typeface="Open Sauce"/>
                </a:rPr>
                <a:t>• Identifier les défis et les opportunités du développement international.</a:t>
              </a:r>
            </a:p>
            <a:p>
              <a:pPr>
                <a:lnSpc>
                  <a:spcPts val="2626"/>
                </a:lnSpc>
              </a:pPr>
              <a:endParaRPr lang="en-US" sz="1876" spc="37" dirty="0">
                <a:solidFill>
                  <a:srgbClr val="3F7E44"/>
                </a:solidFill>
                <a:latin typeface="Open Sauce"/>
              </a:endParaRPr>
            </a:p>
          </p:txBody>
        </p:sp>
        <p:sp>
          <p:nvSpPr>
            <p:cNvPr id="10" name="AutoShape 10"/>
            <p:cNvSpPr/>
            <p:nvPr/>
          </p:nvSpPr>
          <p:spPr>
            <a:xfrm>
              <a:off x="0" y="1087475"/>
              <a:ext cx="5228023" cy="0"/>
            </a:xfrm>
            <a:prstGeom prst="line">
              <a:avLst/>
            </a:prstGeom>
            <a:ln w="63500" cap="rnd">
              <a:solidFill>
                <a:srgbClr val="1A3B29"/>
              </a:solidFill>
              <a:prstDash val="solid"/>
              <a:headEnd type="none" w="sm" len="sm"/>
              <a:tailEnd type="none" w="sm" len="sm"/>
            </a:ln>
          </p:spPr>
        </p:sp>
      </p:grpSp>
      <p:grpSp>
        <p:nvGrpSpPr>
          <p:cNvPr id="11" name="Group 11"/>
          <p:cNvGrpSpPr/>
          <p:nvPr/>
        </p:nvGrpSpPr>
        <p:grpSpPr>
          <a:xfrm>
            <a:off x="9187789" y="3172359"/>
            <a:ext cx="3921017" cy="2090676"/>
            <a:chOff x="0" y="0"/>
            <a:chExt cx="5228023" cy="2787569"/>
          </a:xfrm>
        </p:grpSpPr>
        <p:sp>
          <p:nvSpPr>
            <p:cNvPr id="12" name="TextBox 12"/>
            <p:cNvSpPr txBox="1"/>
            <p:nvPr/>
          </p:nvSpPr>
          <p:spPr>
            <a:xfrm>
              <a:off x="0" y="-66675"/>
              <a:ext cx="5228023" cy="795655"/>
            </a:xfrm>
            <a:prstGeom prst="rect">
              <a:avLst/>
            </a:prstGeom>
          </p:spPr>
          <p:txBody>
            <a:bodyPr lIns="0" tIns="0" rIns="0" bIns="0" rtlCol="0" anchor="t">
              <a:spAutoFit/>
            </a:bodyPr>
            <a:lstStyle/>
            <a:p>
              <a:pPr>
                <a:lnSpc>
                  <a:spcPts val="5040"/>
                </a:lnSpc>
              </a:pPr>
              <a:r>
                <a:rPr lang="en-US" sz="3600">
                  <a:solidFill>
                    <a:srgbClr val="1A3B29"/>
                  </a:solidFill>
                  <a:latin typeface="Open Sauce Semi-Bold"/>
                </a:rPr>
                <a:t>03</a:t>
              </a:r>
            </a:p>
          </p:txBody>
        </p:sp>
        <p:sp>
          <p:nvSpPr>
            <p:cNvPr id="13" name="TextBox 13"/>
            <p:cNvSpPr txBox="1"/>
            <p:nvPr/>
          </p:nvSpPr>
          <p:spPr>
            <a:xfrm>
              <a:off x="0" y="1479511"/>
              <a:ext cx="5228023" cy="1308058"/>
            </a:xfrm>
            <a:prstGeom prst="rect">
              <a:avLst/>
            </a:prstGeom>
          </p:spPr>
          <p:txBody>
            <a:bodyPr lIns="0" tIns="0" rIns="0" bIns="0" rtlCol="0" anchor="t">
              <a:spAutoFit/>
            </a:bodyPr>
            <a:lstStyle/>
            <a:p>
              <a:pPr>
                <a:lnSpc>
                  <a:spcPts val="2626"/>
                </a:lnSpc>
              </a:pPr>
              <a:r>
                <a:rPr lang="en-US" sz="1876" spc="37" dirty="0">
                  <a:solidFill>
                    <a:srgbClr val="3F7E44"/>
                  </a:solidFill>
                  <a:latin typeface="Open Sauce"/>
                </a:rPr>
                <a:t>• Apprendre-en plus sur les MGF et les moyens de les éradiquer.</a:t>
              </a:r>
            </a:p>
            <a:p>
              <a:pPr>
                <a:lnSpc>
                  <a:spcPts val="2626"/>
                </a:lnSpc>
              </a:pPr>
              <a:endParaRPr lang="en-US" sz="1876" spc="37" dirty="0">
                <a:solidFill>
                  <a:srgbClr val="3F7E44"/>
                </a:solidFill>
                <a:latin typeface="Open Sauce"/>
              </a:endParaRPr>
            </a:p>
          </p:txBody>
        </p:sp>
        <p:sp>
          <p:nvSpPr>
            <p:cNvPr id="14" name="AutoShape 14"/>
            <p:cNvSpPr/>
            <p:nvPr/>
          </p:nvSpPr>
          <p:spPr>
            <a:xfrm>
              <a:off x="0" y="1087475"/>
              <a:ext cx="5228023" cy="0"/>
            </a:xfrm>
            <a:prstGeom prst="line">
              <a:avLst/>
            </a:prstGeom>
            <a:ln w="63500" cap="rnd">
              <a:solidFill>
                <a:srgbClr val="1A3B29"/>
              </a:solidFill>
              <a:prstDash val="solid"/>
              <a:headEnd type="none" w="sm" len="sm"/>
              <a:tailEnd type="none" w="sm" len="sm"/>
            </a:ln>
          </p:spPr>
        </p:sp>
      </p:grpSp>
      <p:grpSp>
        <p:nvGrpSpPr>
          <p:cNvPr id="15" name="Group 15"/>
          <p:cNvGrpSpPr/>
          <p:nvPr/>
        </p:nvGrpSpPr>
        <p:grpSpPr>
          <a:xfrm>
            <a:off x="402331" y="5929182"/>
            <a:ext cx="3917398" cy="1942752"/>
            <a:chOff x="0" y="0"/>
            <a:chExt cx="5223198" cy="2590336"/>
          </a:xfrm>
        </p:grpSpPr>
        <p:pic>
          <p:nvPicPr>
            <p:cNvPr id="16" name="Picture 16"/>
            <p:cNvPicPr>
              <a:picLocks noChangeAspect="1"/>
            </p:cNvPicPr>
            <p:nvPr/>
          </p:nvPicPr>
          <p:blipFill>
            <a:blip r:embed="rId2"/>
            <a:srcRect t="12737" b="12737"/>
            <a:stretch>
              <a:fillRect/>
            </a:stretch>
          </p:blipFill>
          <p:spPr>
            <a:xfrm>
              <a:off x="0" y="0"/>
              <a:ext cx="5223198" cy="2590336"/>
            </a:xfrm>
            <a:prstGeom prst="rect">
              <a:avLst/>
            </a:prstGeom>
          </p:spPr>
        </p:pic>
      </p:grpSp>
      <p:grpSp>
        <p:nvGrpSpPr>
          <p:cNvPr id="17" name="Group 17"/>
          <p:cNvGrpSpPr/>
          <p:nvPr/>
        </p:nvGrpSpPr>
        <p:grpSpPr>
          <a:xfrm>
            <a:off x="4717162" y="5929182"/>
            <a:ext cx="3917398" cy="1942752"/>
            <a:chOff x="0" y="0"/>
            <a:chExt cx="5223198" cy="2590336"/>
          </a:xfrm>
        </p:grpSpPr>
        <p:pic>
          <p:nvPicPr>
            <p:cNvPr id="18" name="Picture 18"/>
            <p:cNvPicPr>
              <a:picLocks noChangeAspect="1"/>
            </p:cNvPicPr>
            <p:nvPr/>
          </p:nvPicPr>
          <p:blipFill>
            <a:blip r:embed="rId3"/>
            <a:srcRect t="8611" b="8611"/>
            <a:stretch>
              <a:fillRect/>
            </a:stretch>
          </p:blipFill>
          <p:spPr>
            <a:xfrm>
              <a:off x="0" y="0"/>
              <a:ext cx="5223198" cy="2590336"/>
            </a:xfrm>
            <a:prstGeom prst="rect">
              <a:avLst/>
            </a:prstGeom>
          </p:spPr>
        </p:pic>
      </p:grpSp>
      <p:grpSp>
        <p:nvGrpSpPr>
          <p:cNvPr id="19" name="Group 19"/>
          <p:cNvGrpSpPr/>
          <p:nvPr/>
        </p:nvGrpSpPr>
        <p:grpSpPr>
          <a:xfrm>
            <a:off x="9227058" y="5929182"/>
            <a:ext cx="3917398" cy="1942752"/>
            <a:chOff x="0" y="0"/>
            <a:chExt cx="5223198" cy="2590336"/>
          </a:xfrm>
        </p:grpSpPr>
        <p:pic>
          <p:nvPicPr>
            <p:cNvPr id="20" name="Picture 20"/>
            <p:cNvPicPr>
              <a:picLocks noChangeAspect="1"/>
            </p:cNvPicPr>
            <p:nvPr/>
          </p:nvPicPr>
          <p:blipFill>
            <a:blip r:embed="rId4"/>
            <a:srcRect t="23844" b="23844"/>
            <a:stretch>
              <a:fillRect/>
            </a:stretch>
          </p:blipFill>
          <p:spPr>
            <a:xfrm>
              <a:off x="0" y="0"/>
              <a:ext cx="5223198" cy="2590336"/>
            </a:xfrm>
            <a:prstGeom prst="rect">
              <a:avLst/>
            </a:prstGeom>
          </p:spPr>
        </p:pic>
      </p:grpSp>
      <p:sp>
        <p:nvSpPr>
          <p:cNvPr id="21" name="TextBox 21"/>
          <p:cNvSpPr txBox="1"/>
          <p:nvPr/>
        </p:nvSpPr>
        <p:spPr>
          <a:xfrm>
            <a:off x="398712" y="9240012"/>
            <a:ext cx="3921017" cy="274193"/>
          </a:xfrm>
          <a:prstGeom prst="rect">
            <a:avLst/>
          </a:prstGeom>
        </p:spPr>
        <p:txBody>
          <a:bodyPr lIns="0" tIns="0" rIns="0" bIns="0" rtlCol="0" anchor="t">
            <a:spAutoFit/>
          </a:bodyPr>
          <a:lstStyle/>
          <a:p>
            <a:pPr marL="0" lvl="0" indent="0">
              <a:lnSpc>
                <a:spcPts val="2211"/>
              </a:lnSpc>
              <a:spcBef>
                <a:spcPct val="0"/>
              </a:spcBef>
            </a:pPr>
            <a:r>
              <a:rPr lang="en-US" sz="1579" spc="31" dirty="0">
                <a:solidFill>
                  <a:srgbClr val="3F7E44"/>
                </a:solidFill>
                <a:latin typeface="Open Sauce"/>
              </a:rPr>
              <a:t>Objectifs de développement durable</a:t>
            </a:r>
          </a:p>
        </p:txBody>
      </p:sp>
      <p:sp>
        <p:nvSpPr>
          <p:cNvPr id="22" name="TextBox 22"/>
          <p:cNvSpPr txBox="1"/>
          <p:nvPr/>
        </p:nvSpPr>
        <p:spPr>
          <a:xfrm>
            <a:off x="14871052" y="8963787"/>
            <a:ext cx="2786918" cy="550418"/>
          </a:xfrm>
          <a:prstGeom prst="rect">
            <a:avLst/>
          </a:prstGeom>
        </p:spPr>
        <p:txBody>
          <a:bodyPr lIns="0" tIns="0" rIns="0" bIns="0" rtlCol="0" anchor="t">
            <a:spAutoFit/>
          </a:bodyPr>
          <a:lstStyle/>
          <a:p>
            <a:pPr algn="r">
              <a:lnSpc>
                <a:spcPts val="2211"/>
              </a:lnSpc>
            </a:pPr>
            <a:r>
              <a:rPr lang="en-US" sz="1579" spc="31" dirty="0">
                <a:solidFill>
                  <a:srgbClr val="3F7E44"/>
                </a:solidFill>
                <a:latin typeface="Open Sauce"/>
              </a:rPr>
              <a:t>Date:</a:t>
            </a:r>
          </a:p>
          <a:p>
            <a:pPr marL="0" lvl="0" indent="0" algn="r">
              <a:lnSpc>
                <a:spcPts val="2211"/>
              </a:lnSpc>
              <a:spcBef>
                <a:spcPct val="0"/>
              </a:spcBef>
            </a:pPr>
            <a:r>
              <a:rPr lang="en-US" sz="1579" spc="31" dirty="0">
                <a:solidFill>
                  <a:srgbClr val="3F7E44"/>
                </a:solidFill>
                <a:latin typeface="Open Sauce"/>
              </a:rPr>
              <a:t>Mardi, 27 février 2024</a:t>
            </a:r>
          </a:p>
        </p:txBody>
      </p:sp>
      <p:grpSp>
        <p:nvGrpSpPr>
          <p:cNvPr id="23" name="Group 23"/>
          <p:cNvGrpSpPr/>
          <p:nvPr/>
        </p:nvGrpSpPr>
        <p:grpSpPr>
          <a:xfrm>
            <a:off x="13736953" y="3172359"/>
            <a:ext cx="3921017" cy="3090801"/>
            <a:chOff x="0" y="0"/>
            <a:chExt cx="5228023" cy="4121069"/>
          </a:xfrm>
        </p:grpSpPr>
        <p:sp>
          <p:nvSpPr>
            <p:cNvPr id="24" name="TextBox 24"/>
            <p:cNvSpPr txBox="1"/>
            <p:nvPr/>
          </p:nvSpPr>
          <p:spPr>
            <a:xfrm>
              <a:off x="0" y="-66675"/>
              <a:ext cx="5228023" cy="795655"/>
            </a:xfrm>
            <a:prstGeom prst="rect">
              <a:avLst/>
            </a:prstGeom>
          </p:spPr>
          <p:txBody>
            <a:bodyPr lIns="0" tIns="0" rIns="0" bIns="0" rtlCol="0" anchor="t">
              <a:spAutoFit/>
            </a:bodyPr>
            <a:lstStyle/>
            <a:p>
              <a:pPr>
                <a:lnSpc>
                  <a:spcPts val="5040"/>
                </a:lnSpc>
              </a:pPr>
              <a:r>
                <a:rPr lang="en-US" sz="3600">
                  <a:solidFill>
                    <a:srgbClr val="1A3B29"/>
                  </a:solidFill>
                  <a:latin typeface="Open Sauce Semi-Bold"/>
                </a:rPr>
                <a:t>04</a:t>
              </a:r>
            </a:p>
          </p:txBody>
        </p:sp>
        <p:sp>
          <p:nvSpPr>
            <p:cNvPr id="25" name="TextBox 25"/>
            <p:cNvSpPr txBox="1"/>
            <p:nvPr/>
          </p:nvSpPr>
          <p:spPr>
            <a:xfrm>
              <a:off x="0" y="1479511"/>
              <a:ext cx="5228023" cy="2641558"/>
            </a:xfrm>
            <a:prstGeom prst="rect">
              <a:avLst/>
            </a:prstGeom>
          </p:spPr>
          <p:txBody>
            <a:bodyPr lIns="0" tIns="0" rIns="0" bIns="0" rtlCol="0" anchor="t">
              <a:spAutoFit/>
            </a:bodyPr>
            <a:lstStyle/>
            <a:p>
              <a:pPr>
                <a:lnSpc>
                  <a:spcPts val="2626"/>
                </a:lnSpc>
              </a:pPr>
              <a:r>
                <a:rPr lang="en-US" sz="1876" spc="37" dirty="0">
                  <a:solidFill>
                    <a:srgbClr val="3F7E44"/>
                  </a:solidFill>
                  <a:latin typeface="Open Sauce"/>
                </a:rPr>
                <a:t>• Comprendre l'importance de la protection des langues maternelles pour le développement durable et l'égalité des genres.</a:t>
              </a:r>
            </a:p>
            <a:p>
              <a:pPr>
                <a:lnSpc>
                  <a:spcPts val="2626"/>
                </a:lnSpc>
              </a:pPr>
              <a:endParaRPr lang="en-US" sz="1876" spc="37" dirty="0">
                <a:solidFill>
                  <a:srgbClr val="3F7E44"/>
                </a:solidFill>
                <a:latin typeface="Open Sauce"/>
              </a:endParaRPr>
            </a:p>
          </p:txBody>
        </p:sp>
        <p:sp>
          <p:nvSpPr>
            <p:cNvPr id="26" name="AutoShape 26"/>
            <p:cNvSpPr/>
            <p:nvPr/>
          </p:nvSpPr>
          <p:spPr>
            <a:xfrm>
              <a:off x="0" y="1087475"/>
              <a:ext cx="5228023" cy="0"/>
            </a:xfrm>
            <a:prstGeom prst="line">
              <a:avLst/>
            </a:prstGeom>
            <a:ln w="63500" cap="rnd">
              <a:solidFill>
                <a:srgbClr val="1A3B29"/>
              </a:solidFill>
              <a:prstDash val="solid"/>
              <a:headEnd type="none" w="sm" len="sm"/>
              <a:tailEnd type="none" w="sm" len="sm"/>
            </a:ln>
          </p:spPr>
        </p:sp>
      </p:grpSp>
      <p:grpSp>
        <p:nvGrpSpPr>
          <p:cNvPr id="27" name="Group 27"/>
          <p:cNvGrpSpPr/>
          <p:nvPr/>
        </p:nvGrpSpPr>
        <p:grpSpPr>
          <a:xfrm>
            <a:off x="13740572" y="5929182"/>
            <a:ext cx="3917398" cy="1942752"/>
            <a:chOff x="0" y="0"/>
            <a:chExt cx="5223198" cy="2590336"/>
          </a:xfrm>
        </p:grpSpPr>
        <p:pic>
          <p:nvPicPr>
            <p:cNvPr id="28" name="Picture 28"/>
            <p:cNvPicPr>
              <a:picLocks noChangeAspect="1"/>
            </p:cNvPicPr>
            <p:nvPr/>
          </p:nvPicPr>
          <p:blipFill>
            <a:blip r:embed="rId5"/>
            <a:srcRect t="12416" b="12416"/>
            <a:stretch>
              <a:fillRect/>
            </a:stretch>
          </p:blipFill>
          <p:spPr>
            <a:xfrm>
              <a:off x="0" y="0"/>
              <a:ext cx="5223198" cy="2590336"/>
            </a:xfrm>
            <a:prstGeom prst="rect">
              <a:avLst/>
            </a:prstGeom>
          </p:spPr>
        </p:pic>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266041"/>
        </a:solidFill>
        <a:effectLst/>
      </p:bgPr>
    </p:bg>
    <p:spTree>
      <p:nvGrpSpPr>
        <p:cNvPr id="1" name=""/>
        <p:cNvGrpSpPr/>
        <p:nvPr/>
      </p:nvGrpSpPr>
      <p:grpSpPr>
        <a:xfrm>
          <a:off x="0" y="0"/>
          <a:ext cx="0" cy="0"/>
          <a:chOff x="0" y="0"/>
          <a:chExt cx="0" cy="0"/>
        </a:xfrm>
      </p:grpSpPr>
      <p:sp>
        <p:nvSpPr>
          <p:cNvPr id="2" name="TextBox 2"/>
          <p:cNvSpPr txBox="1"/>
          <p:nvPr/>
        </p:nvSpPr>
        <p:spPr>
          <a:xfrm>
            <a:off x="6478374" y="307975"/>
            <a:ext cx="5331251" cy="1943100"/>
          </a:xfrm>
          <a:prstGeom prst="rect">
            <a:avLst/>
          </a:prstGeom>
        </p:spPr>
        <p:txBody>
          <a:bodyPr lIns="0" tIns="0" rIns="0" bIns="0" rtlCol="0" anchor="t">
            <a:spAutoFit/>
          </a:bodyPr>
          <a:lstStyle/>
          <a:p>
            <a:pPr algn="ctr">
              <a:lnSpc>
                <a:spcPts val="7679"/>
              </a:lnSpc>
            </a:pPr>
            <a:r>
              <a:rPr lang="en-US" sz="6399">
                <a:solidFill>
                  <a:srgbClr val="FFFFFF"/>
                </a:solidFill>
                <a:latin typeface="Open Sauce Heavy"/>
              </a:rPr>
              <a:t>Session 3</a:t>
            </a:r>
          </a:p>
          <a:p>
            <a:pPr algn="ctr">
              <a:lnSpc>
                <a:spcPts val="7679"/>
              </a:lnSpc>
            </a:pPr>
            <a:endParaRPr lang="en-US" sz="6399">
              <a:solidFill>
                <a:srgbClr val="FFFFFF"/>
              </a:solidFill>
              <a:latin typeface="Open Sauce Heavy"/>
            </a:endParaRPr>
          </a:p>
        </p:txBody>
      </p:sp>
      <p:sp>
        <p:nvSpPr>
          <p:cNvPr id="3" name="TextBox 3"/>
          <p:cNvSpPr txBox="1"/>
          <p:nvPr/>
        </p:nvSpPr>
        <p:spPr>
          <a:xfrm>
            <a:off x="1028700" y="2783685"/>
            <a:ext cx="5732165" cy="3314065"/>
          </a:xfrm>
          <a:prstGeom prst="rect">
            <a:avLst/>
          </a:prstGeom>
        </p:spPr>
        <p:txBody>
          <a:bodyPr lIns="0" tIns="0" rIns="0" bIns="0" rtlCol="0" anchor="t">
            <a:spAutoFit/>
          </a:bodyPr>
          <a:lstStyle/>
          <a:p>
            <a:pPr>
              <a:lnSpc>
                <a:spcPts val="2660"/>
              </a:lnSpc>
            </a:pPr>
            <a:r>
              <a:rPr lang="en-US" sz="1900" spc="38" dirty="0">
                <a:solidFill>
                  <a:srgbClr val="FFFFFF"/>
                </a:solidFill>
                <a:latin typeface="Open Sauce"/>
              </a:rPr>
              <a:t>•2015: le Conseil fédéral a décidé de renforcer l’engagement contre l’E/MGF</a:t>
            </a:r>
          </a:p>
          <a:p>
            <a:pPr>
              <a:lnSpc>
                <a:spcPts val="2660"/>
              </a:lnSpc>
            </a:pPr>
            <a:r>
              <a:rPr lang="en-US" sz="1900" spc="38" dirty="0">
                <a:solidFill>
                  <a:srgbClr val="FFFFFF"/>
                </a:solidFill>
                <a:latin typeface="Open Sauce"/>
              </a:rPr>
              <a:t>•2016 : Le Réseau suisse contre l'excision a été fondé</a:t>
            </a:r>
          </a:p>
          <a:p>
            <a:pPr>
              <a:lnSpc>
                <a:spcPts val="2660"/>
              </a:lnSpc>
            </a:pPr>
            <a:r>
              <a:rPr lang="en-US" sz="1900" spc="38" dirty="0">
                <a:solidFill>
                  <a:srgbClr val="FFFFFF"/>
                </a:solidFill>
                <a:latin typeface="Open Sauce"/>
              </a:rPr>
              <a:t>•Organismes responsables:</a:t>
            </a:r>
          </a:p>
          <a:p>
            <a:pPr>
              <a:lnSpc>
                <a:spcPts val="2660"/>
              </a:lnSpc>
            </a:pPr>
            <a:r>
              <a:rPr lang="en-US" sz="1900" spc="38" dirty="0">
                <a:solidFill>
                  <a:srgbClr val="FFFFFF"/>
                </a:solidFill>
                <a:latin typeface="Open Sauce"/>
              </a:rPr>
              <a:t>•Caritas Suisse</a:t>
            </a:r>
          </a:p>
          <a:p>
            <a:pPr>
              <a:lnSpc>
                <a:spcPts val="2660"/>
              </a:lnSpc>
            </a:pPr>
            <a:r>
              <a:rPr lang="en-US" sz="1900" spc="38" dirty="0">
                <a:solidFill>
                  <a:srgbClr val="FFFFFF"/>
                </a:solidFill>
                <a:latin typeface="Open Sauce"/>
              </a:rPr>
              <a:t>•Santé sexuelle Suisse</a:t>
            </a:r>
          </a:p>
          <a:p>
            <a:pPr>
              <a:lnSpc>
                <a:spcPts val="2660"/>
              </a:lnSpc>
            </a:pPr>
            <a:r>
              <a:rPr lang="en-US" sz="1900" spc="38" dirty="0">
                <a:solidFill>
                  <a:srgbClr val="FFFFFF"/>
                </a:solidFill>
                <a:latin typeface="Open Sauce"/>
              </a:rPr>
              <a:t>•Centre interdisciplinaire pour la recherche en études de genre</a:t>
            </a:r>
          </a:p>
          <a:p>
            <a:pPr>
              <a:lnSpc>
                <a:spcPts val="2660"/>
              </a:lnSpc>
            </a:pPr>
            <a:endParaRPr lang="en-US" sz="1900" spc="38" dirty="0">
              <a:solidFill>
                <a:srgbClr val="FFFFFF"/>
              </a:solidFill>
              <a:latin typeface="Open Sauce"/>
            </a:endParaRPr>
          </a:p>
        </p:txBody>
      </p:sp>
      <p:sp>
        <p:nvSpPr>
          <p:cNvPr id="4" name="TextBox 4"/>
          <p:cNvSpPr txBox="1"/>
          <p:nvPr/>
        </p:nvSpPr>
        <p:spPr>
          <a:xfrm>
            <a:off x="12620390" y="2954817"/>
            <a:ext cx="4638910" cy="2313940"/>
          </a:xfrm>
          <a:prstGeom prst="rect">
            <a:avLst/>
          </a:prstGeom>
        </p:spPr>
        <p:txBody>
          <a:bodyPr lIns="0" tIns="0" rIns="0" bIns="0" rtlCol="0" anchor="t">
            <a:spAutoFit/>
          </a:bodyPr>
          <a:lstStyle/>
          <a:p>
            <a:pPr>
              <a:lnSpc>
                <a:spcPts val="2660"/>
              </a:lnSpc>
            </a:pPr>
            <a:r>
              <a:rPr lang="en-US" sz="1900" spc="38" dirty="0">
                <a:solidFill>
                  <a:srgbClr val="FFFFFF"/>
                </a:solidFill>
                <a:latin typeface="Open Sauce"/>
              </a:rPr>
              <a:t>Les objectifs…</a:t>
            </a:r>
          </a:p>
          <a:p>
            <a:pPr>
              <a:lnSpc>
                <a:spcPts val="2660"/>
              </a:lnSpc>
            </a:pPr>
            <a:r>
              <a:rPr lang="en-US" sz="1900" spc="38" dirty="0">
                <a:solidFill>
                  <a:srgbClr val="FFFFFF"/>
                </a:solidFill>
                <a:latin typeface="Open Sauce"/>
              </a:rPr>
              <a:t>•protéger les filles et les femmes menacées d’excision </a:t>
            </a:r>
          </a:p>
          <a:p>
            <a:pPr>
              <a:lnSpc>
                <a:spcPts val="2660"/>
              </a:lnSpc>
            </a:pPr>
            <a:r>
              <a:rPr lang="en-US" sz="1900" spc="38" dirty="0">
                <a:solidFill>
                  <a:srgbClr val="FFFFFF"/>
                </a:solidFill>
                <a:latin typeface="Open Sauce"/>
              </a:rPr>
              <a:t>•assurer l’accès aux soins médicaux et psychosociaux des personnes concernées</a:t>
            </a:r>
          </a:p>
          <a:p>
            <a:pPr>
              <a:lnSpc>
                <a:spcPts val="2660"/>
              </a:lnSpc>
            </a:pPr>
            <a:endParaRPr lang="en-US" sz="1900" spc="38" dirty="0">
              <a:solidFill>
                <a:srgbClr val="FFFFFF"/>
              </a:solidFill>
              <a:latin typeface="Open Sauce"/>
            </a:endParaRPr>
          </a:p>
        </p:txBody>
      </p:sp>
      <p:sp>
        <p:nvSpPr>
          <p:cNvPr id="5" name="TextBox 5"/>
          <p:cNvSpPr txBox="1"/>
          <p:nvPr/>
        </p:nvSpPr>
        <p:spPr>
          <a:xfrm>
            <a:off x="12620390" y="1760220"/>
            <a:ext cx="4075850" cy="490855"/>
          </a:xfrm>
          <a:prstGeom prst="rect">
            <a:avLst/>
          </a:prstGeom>
        </p:spPr>
        <p:txBody>
          <a:bodyPr lIns="0" tIns="0" rIns="0" bIns="0" rtlCol="0" anchor="t">
            <a:spAutoFit/>
          </a:bodyPr>
          <a:lstStyle/>
          <a:p>
            <a:pPr>
              <a:lnSpc>
                <a:spcPts val="3919"/>
              </a:lnSpc>
            </a:pPr>
            <a:r>
              <a:rPr lang="en-US" sz="2799" spc="27">
                <a:solidFill>
                  <a:srgbClr val="FFFFFF"/>
                </a:solidFill>
                <a:latin typeface="Open Sauce Heavy"/>
              </a:rPr>
              <a:t>Nos buts </a:t>
            </a:r>
          </a:p>
        </p:txBody>
      </p:sp>
      <p:sp>
        <p:nvSpPr>
          <p:cNvPr id="6" name="AutoShape 6"/>
          <p:cNvSpPr/>
          <p:nvPr/>
        </p:nvSpPr>
        <p:spPr>
          <a:xfrm>
            <a:off x="1028700" y="2464597"/>
            <a:ext cx="5732165" cy="0"/>
          </a:xfrm>
          <a:prstGeom prst="line">
            <a:avLst/>
          </a:prstGeom>
          <a:ln w="47625" cap="rnd">
            <a:solidFill>
              <a:srgbClr val="E8E4DA"/>
            </a:solidFill>
            <a:prstDash val="solid"/>
            <a:headEnd type="none" w="sm" len="sm"/>
            <a:tailEnd type="none" w="sm" len="sm"/>
          </a:ln>
        </p:spPr>
      </p:sp>
      <p:sp>
        <p:nvSpPr>
          <p:cNvPr id="7" name="AutoShape 7"/>
          <p:cNvSpPr/>
          <p:nvPr/>
        </p:nvSpPr>
        <p:spPr>
          <a:xfrm>
            <a:off x="12620390" y="2488410"/>
            <a:ext cx="4638910" cy="0"/>
          </a:xfrm>
          <a:prstGeom prst="line">
            <a:avLst/>
          </a:prstGeom>
          <a:ln w="47625" cap="rnd">
            <a:solidFill>
              <a:srgbClr val="E8E4DA"/>
            </a:solidFill>
            <a:prstDash val="solid"/>
            <a:headEnd type="none" w="sm" len="sm"/>
            <a:tailEnd type="none" w="sm" len="sm"/>
          </a:ln>
        </p:spPr>
      </p:sp>
      <p:sp>
        <p:nvSpPr>
          <p:cNvPr id="8" name="TextBox 8"/>
          <p:cNvSpPr txBox="1"/>
          <p:nvPr/>
        </p:nvSpPr>
        <p:spPr>
          <a:xfrm>
            <a:off x="1017587" y="1622187"/>
            <a:ext cx="6423577" cy="490855"/>
          </a:xfrm>
          <a:prstGeom prst="rect">
            <a:avLst/>
          </a:prstGeom>
        </p:spPr>
        <p:txBody>
          <a:bodyPr lIns="0" tIns="0" rIns="0" bIns="0" rtlCol="0" anchor="t">
            <a:spAutoFit/>
          </a:bodyPr>
          <a:lstStyle/>
          <a:p>
            <a:pPr>
              <a:lnSpc>
                <a:spcPts val="3919"/>
              </a:lnSpc>
            </a:pPr>
            <a:r>
              <a:rPr lang="en-US" sz="2799" dirty="0">
                <a:solidFill>
                  <a:srgbClr val="FFFFFF"/>
                </a:solidFill>
                <a:latin typeface="Open Sauce Bold"/>
              </a:rPr>
              <a:t>Réseau suisse contre l’excision</a:t>
            </a:r>
          </a:p>
        </p:txBody>
      </p:sp>
      <p:sp>
        <p:nvSpPr>
          <p:cNvPr id="9" name="TextBox 9"/>
          <p:cNvSpPr txBox="1"/>
          <p:nvPr/>
        </p:nvSpPr>
        <p:spPr>
          <a:xfrm>
            <a:off x="1028700" y="8757349"/>
            <a:ext cx="3921017" cy="274193"/>
          </a:xfrm>
          <a:prstGeom prst="rect">
            <a:avLst/>
          </a:prstGeom>
        </p:spPr>
        <p:txBody>
          <a:bodyPr lIns="0" tIns="0" rIns="0" bIns="0" rtlCol="0" anchor="t">
            <a:spAutoFit/>
          </a:bodyPr>
          <a:lstStyle/>
          <a:p>
            <a:pPr marL="0" lvl="0" indent="0">
              <a:lnSpc>
                <a:spcPts val="2211"/>
              </a:lnSpc>
              <a:spcBef>
                <a:spcPct val="0"/>
              </a:spcBef>
            </a:pPr>
            <a:r>
              <a:rPr lang="en-US" sz="1579" spc="31" dirty="0">
                <a:solidFill>
                  <a:srgbClr val="FFFFFF"/>
                </a:solidFill>
                <a:latin typeface="Open Sauce"/>
              </a:rPr>
              <a:t>Objectifs de développement durable</a:t>
            </a:r>
          </a:p>
        </p:txBody>
      </p:sp>
      <p:sp>
        <p:nvSpPr>
          <p:cNvPr id="10" name="TextBox 10"/>
          <p:cNvSpPr txBox="1"/>
          <p:nvPr/>
        </p:nvSpPr>
        <p:spPr>
          <a:xfrm>
            <a:off x="14658315" y="8481124"/>
            <a:ext cx="2786918" cy="550418"/>
          </a:xfrm>
          <a:prstGeom prst="rect">
            <a:avLst/>
          </a:prstGeom>
        </p:spPr>
        <p:txBody>
          <a:bodyPr lIns="0" tIns="0" rIns="0" bIns="0" rtlCol="0" anchor="t">
            <a:spAutoFit/>
          </a:bodyPr>
          <a:lstStyle/>
          <a:p>
            <a:pPr algn="r">
              <a:lnSpc>
                <a:spcPts val="2211"/>
              </a:lnSpc>
            </a:pPr>
            <a:r>
              <a:rPr lang="en-US" sz="1579" spc="31" dirty="0">
                <a:solidFill>
                  <a:srgbClr val="FFFFFF"/>
                </a:solidFill>
                <a:latin typeface="Open Sauce"/>
              </a:rPr>
              <a:t>Date:</a:t>
            </a:r>
          </a:p>
          <a:p>
            <a:pPr marL="0" lvl="0" indent="0" algn="r">
              <a:lnSpc>
                <a:spcPts val="2211"/>
              </a:lnSpc>
              <a:spcBef>
                <a:spcPct val="0"/>
              </a:spcBef>
            </a:pPr>
            <a:r>
              <a:rPr lang="en-US" sz="1579" spc="31" dirty="0">
                <a:solidFill>
                  <a:srgbClr val="FFFFFF"/>
                </a:solidFill>
                <a:latin typeface="Open Sauce"/>
              </a:rPr>
              <a:t>Mardi, 27 février 2024</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flipV="1">
            <a:off x="9988131" y="1932044"/>
            <a:ext cx="8108096" cy="12243"/>
          </a:xfrm>
          <a:prstGeom prst="line">
            <a:avLst/>
          </a:prstGeom>
          <a:ln w="47625" cap="rnd">
            <a:solidFill>
              <a:srgbClr val="000000"/>
            </a:solidFill>
            <a:prstDash val="solid"/>
            <a:headEnd type="none" w="sm" len="sm"/>
            <a:tailEnd type="none" w="sm" len="sm"/>
          </a:ln>
        </p:spPr>
      </p:sp>
      <p:sp>
        <p:nvSpPr>
          <p:cNvPr id="3" name="AutoShape 3"/>
          <p:cNvSpPr/>
          <p:nvPr/>
        </p:nvSpPr>
        <p:spPr>
          <a:xfrm>
            <a:off x="5854568" y="1950072"/>
            <a:ext cx="3630765" cy="0"/>
          </a:xfrm>
          <a:prstGeom prst="line">
            <a:avLst/>
          </a:prstGeom>
          <a:ln w="47625" cap="rnd">
            <a:solidFill>
              <a:srgbClr val="000000"/>
            </a:solidFill>
            <a:prstDash val="solid"/>
            <a:headEnd type="none" w="sm" len="sm"/>
            <a:tailEnd type="none" w="sm" len="sm"/>
          </a:ln>
        </p:spPr>
      </p:sp>
      <p:sp>
        <p:nvSpPr>
          <p:cNvPr id="4" name="AutoShape 4"/>
          <p:cNvSpPr/>
          <p:nvPr/>
        </p:nvSpPr>
        <p:spPr>
          <a:xfrm flipV="1">
            <a:off x="114192" y="1926260"/>
            <a:ext cx="5094699" cy="0"/>
          </a:xfrm>
          <a:prstGeom prst="line">
            <a:avLst/>
          </a:prstGeom>
          <a:ln w="47625" cap="rnd">
            <a:solidFill>
              <a:srgbClr val="000000"/>
            </a:solidFill>
            <a:prstDash val="solid"/>
            <a:headEnd type="none" w="sm" len="sm"/>
            <a:tailEnd type="none" w="sm" len="sm"/>
          </a:ln>
        </p:spPr>
      </p:sp>
      <p:sp>
        <p:nvSpPr>
          <p:cNvPr id="5" name="AutoShape 5"/>
          <p:cNvSpPr/>
          <p:nvPr/>
        </p:nvSpPr>
        <p:spPr>
          <a:xfrm>
            <a:off x="10022597" y="5163490"/>
            <a:ext cx="5716080" cy="0"/>
          </a:xfrm>
          <a:prstGeom prst="line">
            <a:avLst/>
          </a:prstGeom>
          <a:ln w="47625" cap="rnd">
            <a:solidFill>
              <a:srgbClr val="000000"/>
            </a:solidFill>
            <a:prstDash val="solid"/>
            <a:headEnd type="none" w="sm" len="sm"/>
            <a:tailEnd type="none" w="sm" len="sm"/>
          </a:ln>
        </p:spPr>
      </p:sp>
      <p:sp>
        <p:nvSpPr>
          <p:cNvPr id="6" name="Freeform 6"/>
          <p:cNvSpPr/>
          <p:nvPr/>
        </p:nvSpPr>
        <p:spPr>
          <a:xfrm>
            <a:off x="5854568" y="4133091"/>
            <a:ext cx="3613532" cy="1728059"/>
          </a:xfrm>
          <a:custGeom>
            <a:avLst/>
            <a:gdLst/>
            <a:ahLst/>
            <a:cxnLst/>
            <a:rect l="l" t="t" r="r" b="b"/>
            <a:pathLst>
              <a:path w="3613532" h="1728059">
                <a:moveTo>
                  <a:pt x="0" y="0"/>
                </a:moveTo>
                <a:lnTo>
                  <a:pt x="3613533" y="0"/>
                </a:lnTo>
                <a:lnTo>
                  <a:pt x="3613533" y="1728058"/>
                </a:lnTo>
                <a:lnTo>
                  <a:pt x="0" y="1728058"/>
                </a:lnTo>
                <a:lnTo>
                  <a:pt x="0" y="0"/>
                </a:lnTo>
                <a:close/>
              </a:path>
            </a:pathLst>
          </a:custGeom>
          <a:blipFill>
            <a:blip r:embed="rId2"/>
            <a:stretch>
              <a:fillRect t="-8543" b="-8543"/>
            </a:stretch>
          </a:blipFill>
        </p:spPr>
      </p:sp>
      <p:sp>
        <p:nvSpPr>
          <p:cNvPr id="7" name="TextBox 7"/>
          <p:cNvSpPr txBox="1"/>
          <p:nvPr/>
        </p:nvSpPr>
        <p:spPr>
          <a:xfrm>
            <a:off x="150539" y="6043187"/>
            <a:ext cx="3921017" cy="656590"/>
          </a:xfrm>
          <a:prstGeom prst="rect">
            <a:avLst/>
          </a:prstGeom>
        </p:spPr>
        <p:txBody>
          <a:bodyPr lIns="0" tIns="0" rIns="0" bIns="0" rtlCol="0" anchor="t">
            <a:spAutoFit/>
          </a:bodyPr>
          <a:lstStyle/>
          <a:p>
            <a:pPr>
              <a:lnSpc>
                <a:spcPts val="2659"/>
              </a:lnSpc>
            </a:pPr>
            <a:r>
              <a:rPr lang="en-US" sz="1899" spc="18" dirty="0">
                <a:solidFill>
                  <a:srgbClr val="1A3B29"/>
                </a:solidFill>
                <a:latin typeface="Open Sauce Heavy"/>
              </a:rPr>
              <a:t>5. </a:t>
            </a:r>
            <a:r>
              <a:rPr lang="en-US" sz="1899" spc="18" dirty="0" err="1">
                <a:solidFill>
                  <a:srgbClr val="1A3B29"/>
                </a:solidFill>
                <a:latin typeface="Open Sauce Heavy"/>
              </a:rPr>
              <a:t>Portail</a:t>
            </a:r>
            <a:r>
              <a:rPr lang="en-US" sz="1899" spc="18" dirty="0">
                <a:solidFill>
                  <a:srgbClr val="1A3B29"/>
                </a:solidFill>
                <a:latin typeface="Open Sauce Heavy"/>
              </a:rPr>
              <a:t> d’information</a:t>
            </a:r>
          </a:p>
          <a:p>
            <a:pPr>
              <a:lnSpc>
                <a:spcPts val="2659"/>
              </a:lnSpc>
            </a:pPr>
            <a:endParaRPr lang="en-US" sz="1899" spc="18" dirty="0">
              <a:solidFill>
                <a:srgbClr val="1A3B29"/>
              </a:solidFill>
              <a:latin typeface="Open Sauce Heavy"/>
            </a:endParaRPr>
          </a:p>
        </p:txBody>
      </p:sp>
      <p:sp>
        <p:nvSpPr>
          <p:cNvPr id="8" name="AutoShape 8"/>
          <p:cNvSpPr/>
          <p:nvPr/>
        </p:nvSpPr>
        <p:spPr>
          <a:xfrm>
            <a:off x="149862" y="6390532"/>
            <a:ext cx="3630765" cy="0"/>
          </a:xfrm>
          <a:prstGeom prst="line">
            <a:avLst/>
          </a:prstGeom>
          <a:ln w="47625" cap="rnd">
            <a:solidFill>
              <a:srgbClr val="000000"/>
            </a:solidFill>
            <a:prstDash val="solid"/>
            <a:headEnd type="none" w="sm" len="sm"/>
            <a:tailEnd type="none" w="sm" len="sm"/>
          </a:ln>
        </p:spPr>
      </p:sp>
      <p:sp>
        <p:nvSpPr>
          <p:cNvPr id="9" name="Freeform 9"/>
          <p:cNvSpPr/>
          <p:nvPr/>
        </p:nvSpPr>
        <p:spPr>
          <a:xfrm>
            <a:off x="150539" y="8468637"/>
            <a:ext cx="2770421" cy="1579326"/>
          </a:xfrm>
          <a:custGeom>
            <a:avLst/>
            <a:gdLst/>
            <a:ahLst/>
            <a:cxnLst/>
            <a:rect l="l" t="t" r="r" b="b"/>
            <a:pathLst>
              <a:path w="2770421" h="1579326">
                <a:moveTo>
                  <a:pt x="0" y="0"/>
                </a:moveTo>
                <a:lnTo>
                  <a:pt x="2770421" y="0"/>
                </a:lnTo>
                <a:lnTo>
                  <a:pt x="2770421" y="1579326"/>
                </a:lnTo>
                <a:lnTo>
                  <a:pt x="0" y="1579326"/>
                </a:lnTo>
                <a:lnTo>
                  <a:pt x="0" y="0"/>
                </a:lnTo>
                <a:close/>
              </a:path>
            </a:pathLst>
          </a:custGeom>
          <a:blipFill>
            <a:blip r:embed="rId3"/>
            <a:stretch>
              <a:fillRect t="-10341" b="-10341"/>
            </a:stretch>
          </a:blipFill>
        </p:spPr>
      </p:sp>
      <p:sp>
        <p:nvSpPr>
          <p:cNvPr id="10" name="TextBox 10"/>
          <p:cNvSpPr txBox="1"/>
          <p:nvPr/>
        </p:nvSpPr>
        <p:spPr>
          <a:xfrm>
            <a:off x="6399290" y="-115196"/>
            <a:ext cx="5331251" cy="971550"/>
          </a:xfrm>
          <a:prstGeom prst="rect">
            <a:avLst/>
          </a:prstGeom>
        </p:spPr>
        <p:txBody>
          <a:bodyPr lIns="0" tIns="0" rIns="0" bIns="0" rtlCol="0" anchor="t">
            <a:spAutoFit/>
          </a:bodyPr>
          <a:lstStyle/>
          <a:p>
            <a:pPr algn="ctr">
              <a:lnSpc>
                <a:spcPts val="7679"/>
              </a:lnSpc>
            </a:pPr>
            <a:r>
              <a:rPr lang="en-US" sz="6399">
                <a:solidFill>
                  <a:srgbClr val="1A3B29"/>
                </a:solidFill>
                <a:latin typeface="Open Sauce Heavy"/>
              </a:rPr>
              <a:t>Session 3</a:t>
            </a:r>
          </a:p>
        </p:txBody>
      </p:sp>
      <p:sp>
        <p:nvSpPr>
          <p:cNvPr id="11" name="TextBox 11"/>
          <p:cNvSpPr txBox="1"/>
          <p:nvPr/>
        </p:nvSpPr>
        <p:spPr>
          <a:xfrm>
            <a:off x="9988131" y="2014559"/>
            <a:ext cx="8073630" cy="2323465"/>
          </a:xfrm>
          <a:prstGeom prst="rect">
            <a:avLst/>
          </a:prstGeom>
        </p:spPr>
        <p:txBody>
          <a:bodyPr lIns="0" tIns="0" rIns="0" bIns="0" rtlCol="0" anchor="t">
            <a:spAutoFit/>
          </a:bodyPr>
          <a:lstStyle/>
          <a:p>
            <a:pPr algn="just">
              <a:lnSpc>
                <a:spcPts val="2659"/>
              </a:lnSpc>
            </a:pPr>
            <a:r>
              <a:rPr lang="en-US" sz="1899" spc="37" dirty="0">
                <a:solidFill>
                  <a:srgbClr val="1A3B29"/>
                </a:solidFill>
                <a:latin typeface="Open Sauce"/>
              </a:rPr>
              <a:t>•Prévention de l’E/MGF: les mesures répressives ne suffisent pas</a:t>
            </a:r>
          </a:p>
          <a:p>
            <a:pPr algn="just">
              <a:lnSpc>
                <a:spcPts val="2659"/>
              </a:lnSpc>
            </a:pPr>
            <a:r>
              <a:rPr lang="en-US" sz="1899" spc="37" dirty="0">
                <a:solidFill>
                  <a:srgbClr val="1A3B29"/>
                </a:solidFill>
                <a:latin typeface="Open Sauce"/>
              </a:rPr>
              <a:t>•La prévention et l'information sont nécessaires</a:t>
            </a:r>
          </a:p>
          <a:p>
            <a:pPr algn="just">
              <a:lnSpc>
                <a:spcPts val="2659"/>
              </a:lnSpc>
            </a:pPr>
            <a:r>
              <a:rPr lang="en-US" sz="1899" spc="37" dirty="0">
                <a:solidFill>
                  <a:srgbClr val="1A3B29"/>
                </a:solidFill>
                <a:latin typeface="Open Sauce"/>
              </a:rPr>
              <a:t>•Les multiplicatrices garantissent l'accès, une meilleure acceptation</a:t>
            </a:r>
          </a:p>
          <a:p>
            <a:pPr algn="just">
              <a:lnSpc>
                <a:spcPts val="2659"/>
              </a:lnSpc>
            </a:pPr>
            <a:r>
              <a:rPr lang="en-US" sz="1899" spc="37" dirty="0">
                <a:solidFill>
                  <a:srgbClr val="1A3B29"/>
                </a:solidFill>
                <a:latin typeface="Open Sauce"/>
              </a:rPr>
              <a:t>•Les multiplicatrices agissent comme médiatrices entre les communautés concernées et les professionnel.le.s.</a:t>
            </a:r>
          </a:p>
          <a:p>
            <a:pPr algn="just">
              <a:lnSpc>
                <a:spcPts val="2659"/>
              </a:lnSpc>
            </a:pPr>
            <a:endParaRPr lang="en-US" sz="1899" spc="37" dirty="0">
              <a:solidFill>
                <a:srgbClr val="1A3B29"/>
              </a:solidFill>
              <a:latin typeface="Open Sauce"/>
            </a:endParaRPr>
          </a:p>
        </p:txBody>
      </p:sp>
      <p:sp>
        <p:nvSpPr>
          <p:cNvPr id="12" name="TextBox 12"/>
          <p:cNvSpPr txBox="1"/>
          <p:nvPr/>
        </p:nvSpPr>
        <p:spPr>
          <a:xfrm>
            <a:off x="5837335" y="2014559"/>
            <a:ext cx="3630765" cy="2656840"/>
          </a:xfrm>
          <a:prstGeom prst="rect">
            <a:avLst/>
          </a:prstGeom>
        </p:spPr>
        <p:txBody>
          <a:bodyPr lIns="0" tIns="0" rIns="0" bIns="0" rtlCol="0" anchor="t">
            <a:spAutoFit/>
          </a:bodyPr>
          <a:lstStyle/>
          <a:p>
            <a:pPr algn="just">
              <a:lnSpc>
                <a:spcPts val="2659"/>
              </a:lnSpc>
            </a:pPr>
            <a:r>
              <a:rPr lang="en-US" sz="1899" spc="37" dirty="0">
                <a:solidFill>
                  <a:srgbClr val="1A3B29"/>
                </a:solidFill>
                <a:latin typeface="Open Sauce"/>
              </a:rPr>
              <a:t>•Mise en place de points de contact régionaux : ancrage des compétences dans le domaine </a:t>
            </a:r>
            <a:r>
              <a:rPr lang="en-US" sz="1899" spc="37" dirty="0">
                <a:solidFill>
                  <a:srgbClr val="1A3B29"/>
                </a:solidFill>
                <a:latin typeface="Open Sauce Bold"/>
              </a:rPr>
              <a:t>du</a:t>
            </a:r>
            <a:r>
              <a:rPr lang="en-US" sz="1899" spc="37" dirty="0">
                <a:solidFill>
                  <a:srgbClr val="1A3B29"/>
                </a:solidFill>
                <a:latin typeface="Open Sauce"/>
              </a:rPr>
              <a:t> </a:t>
            </a:r>
            <a:r>
              <a:rPr lang="en-US" sz="1899" spc="37" dirty="0">
                <a:solidFill>
                  <a:srgbClr val="1A3B29"/>
                </a:solidFill>
                <a:latin typeface="Open Sauce Bold"/>
              </a:rPr>
              <a:t>conseil psychosocial</a:t>
            </a:r>
            <a:r>
              <a:rPr lang="en-US" sz="1899" spc="37" dirty="0">
                <a:solidFill>
                  <a:srgbClr val="1A3B29"/>
                </a:solidFill>
                <a:latin typeface="Open Sauce"/>
              </a:rPr>
              <a:t>, des </a:t>
            </a:r>
            <a:r>
              <a:rPr lang="en-US" sz="1899" spc="37" dirty="0">
                <a:solidFill>
                  <a:srgbClr val="1A3B29"/>
                </a:solidFill>
                <a:latin typeface="Open Sauce Bold"/>
              </a:rPr>
              <a:t>soins médicaux</a:t>
            </a:r>
            <a:r>
              <a:rPr lang="en-US" sz="1899" spc="37" dirty="0">
                <a:solidFill>
                  <a:srgbClr val="1A3B29"/>
                </a:solidFill>
                <a:latin typeface="Open Sauce"/>
              </a:rPr>
              <a:t> et de la</a:t>
            </a:r>
            <a:r>
              <a:rPr lang="en-US" sz="1899" spc="37" dirty="0">
                <a:solidFill>
                  <a:srgbClr val="1A3B29"/>
                </a:solidFill>
                <a:latin typeface="Open Sauce Bold"/>
              </a:rPr>
              <a:t> prévention</a:t>
            </a:r>
          </a:p>
          <a:p>
            <a:pPr algn="just">
              <a:lnSpc>
                <a:spcPts val="2659"/>
              </a:lnSpc>
            </a:pPr>
            <a:endParaRPr lang="en-US" sz="1899" spc="37" dirty="0">
              <a:solidFill>
                <a:srgbClr val="1A3B29"/>
              </a:solidFill>
              <a:latin typeface="Open Sauce Bold"/>
            </a:endParaRPr>
          </a:p>
          <a:p>
            <a:pPr algn="just">
              <a:lnSpc>
                <a:spcPts val="2659"/>
              </a:lnSpc>
            </a:pPr>
            <a:endParaRPr lang="en-US" sz="1899" spc="37" dirty="0">
              <a:solidFill>
                <a:srgbClr val="1A3B29"/>
              </a:solidFill>
              <a:latin typeface="Open Sauce Bold"/>
            </a:endParaRPr>
          </a:p>
        </p:txBody>
      </p:sp>
      <p:sp>
        <p:nvSpPr>
          <p:cNvPr id="13" name="TextBox 13"/>
          <p:cNvSpPr txBox="1"/>
          <p:nvPr/>
        </p:nvSpPr>
        <p:spPr>
          <a:xfrm>
            <a:off x="5854568" y="1494129"/>
            <a:ext cx="3921017" cy="323215"/>
          </a:xfrm>
          <a:prstGeom prst="rect">
            <a:avLst/>
          </a:prstGeom>
        </p:spPr>
        <p:txBody>
          <a:bodyPr lIns="0" tIns="0" rIns="0" bIns="0" rtlCol="0" anchor="t">
            <a:spAutoFit/>
          </a:bodyPr>
          <a:lstStyle/>
          <a:p>
            <a:pPr>
              <a:lnSpc>
                <a:spcPts val="2659"/>
              </a:lnSpc>
            </a:pPr>
            <a:r>
              <a:rPr lang="en-US" sz="1899" spc="18" dirty="0">
                <a:solidFill>
                  <a:srgbClr val="1A3B29"/>
                </a:solidFill>
                <a:latin typeface="Open Sauce Heavy"/>
              </a:rPr>
              <a:t>2. Points de contact régionaux</a:t>
            </a:r>
          </a:p>
        </p:txBody>
      </p:sp>
      <p:sp>
        <p:nvSpPr>
          <p:cNvPr id="14" name="TextBox 14"/>
          <p:cNvSpPr txBox="1"/>
          <p:nvPr/>
        </p:nvSpPr>
        <p:spPr>
          <a:xfrm>
            <a:off x="114192" y="1911972"/>
            <a:ext cx="5167443" cy="3990340"/>
          </a:xfrm>
          <a:prstGeom prst="rect">
            <a:avLst/>
          </a:prstGeom>
        </p:spPr>
        <p:txBody>
          <a:bodyPr lIns="0" tIns="0" rIns="0" bIns="0" rtlCol="0" anchor="t">
            <a:spAutoFit/>
          </a:bodyPr>
          <a:lstStyle/>
          <a:p>
            <a:pPr algn="just">
              <a:lnSpc>
                <a:spcPts val="2659"/>
              </a:lnSpc>
            </a:pPr>
            <a:r>
              <a:rPr lang="en-US" sz="1899" u="none" spc="37" dirty="0">
                <a:solidFill>
                  <a:srgbClr val="1A3B29"/>
                </a:solidFill>
                <a:latin typeface="Open Sauce"/>
              </a:rPr>
              <a:t>•Conseil et information aux personnes concernées et aux professionnel.le.s</a:t>
            </a:r>
          </a:p>
          <a:p>
            <a:pPr algn="just">
              <a:lnSpc>
                <a:spcPts val="2659"/>
              </a:lnSpc>
            </a:pPr>
            <a:r>
              <a:rPr lang="en-US" sz="1899" u="none" spc="37" dirty="0">
                <a:solidFill>
                  <a:srgbClr val="1A3B29"/>
                </a:solidFill>
                <a:latin typeface="Open Sauce"/>
              </a:rPr>
              <a:t>•Triage vers des professionne.le.s spécialisé.e.s (par ex. gynécologues)</a:t>
            </a:r>
          </a:p>
          <a:p>
            <a:pPr algn="just">
              <a:lnSpc>
                <a:spcPts val="2659"/>
              </a:lnSpc>
            </a:pPr>
            <a:r>
              <a:rPr lang="en-US" sz="1899" u="none" spc="37" dirty="0">
                <a:solidFill>
                  <a:srgbClr val="1A3B29"/>
                </a:solidFill>
                <a:latin typeface="Open Sauce"/>
              </a:rPr>
              <a:t>•Réponses aux questions sur l’E/MGF en lien avec les questions de protection de l'enfant, de droit migratoire et de droit pénal, édition de rapports (p.ex. pour les procédures d'asile etc.)</a:t>
            </a:r>
          </a:p>
          <a:p>
            <a:pPr algn="just">
              <a:lnSpc>
                <a:spcPts val="2659"/>
              </a:lnSpc>
            </a:pPr>
            <a:r>
              <a:rPr lang="en-US" sz="1899" u="none" spc="37" dirty="0">
                <a:solidFill>
                  <a:srgbClr val="1A3B29"/>
                </a:solidFill>
                <a:latin typeface="Open Sauce"/>
              </a:rPr>
              <a:t> </a:t>
            </a:r>
            <a:r>
              <a:rPr lang="en-US" sz="1899" u="none" spc="37" dirty="0">
                <a:solidFill>
                  <a:srgbClr val="1A3B29"/>
                </a:solidFill>
                <a:latin typeface="Open Sauce Bold"/>
              </a:rPr>
              <a:t>Denise Schwegler / Simone Giger</a:t>
            </a:r>
          </a:p>
          <a:p>
            <a:pPr algn="just">
              <a:lnSpc>
                <a:spcPts val="2659"/>
              </a:lnSpc>
            </a:pPr>
            <a:r>
              <a:rPr lang="en-US" sz="1899" u="none" spc="37" dirty="0">
                <a:solidFill>
                  <a:srgbClr val="1A3B29"/>
                </a:solidFill>
                <a:latin typeface="Open Sauce Bold"/>
              </a:rPr>
              <a:t> E-Mail: </a:t>
            </a:r>
            <a:r>
              <a:rPr lang="en-US" sz="1899" u="sng" spc="37" dirty="0">
                <a:solidFill>
                  <a:srgbClr val="1A3B29"/>
                </a:solidFill>
                <a:latin typeface="Open Sauce Bold"/>
                <a:hlinkClick r:id="rId4" tooltip="mailto:conseil@excision.ch"/>
              </a:rPr>
              <a:t>conseil@excision.ch</a:t>
            </a:r>
          </a:p>
          <a:p>
            <a:pPr algn="just">
              <a:lnSpc>
                <a:spcPts val="2659"/>
              </a:lnSpc>
            </a:pPr>
            <a:r>
              <a:rPr lang="en-US" sz="1899" u="none" spc="37" dirty="0">
                <a:solidFill>
                  <a:srgbClr val="1A3B29"/>
                </a:solidFill>
                <a:latin typeface="Open Sauce Bold"/>
              </a:rPr>
              <a:t> 041/ 419 23 55</a:t>
            </a:r>
          </a:p>
        </p:txBody>
      </p:sp>
      <p:sp>
        <p:nvSpPr>
          <p:cNvPr id="15" name="TextBox 15"/>
          <p:cNvSpPr txBox="1"/>
          <p:nvPr/>
        </p:nvSpPr>
        <p:spPr>
          <a:xfrm>
            <a:off x="10022597" y="5285315"/>
            <a:ext cx="5716080" cy="3990340"/>
          </a:xfrm>
          <a:prstGeom prst="rect">
            <a:avLst/>
          </a:prstGeom>
        </p:spPr>
        <p:txBody>
          <a:bodyPr lIns="0" tIns="0" rIns="0" bIns="0" rtlCol="0" anchor="t">
            <a:spAutoFit/>
          </a:bodyPr>
          <a:lstStyle/>
          <a:p>
            <a:pPr>
              <a:lnSpc>
                <a:spcPts val="2659"/>
              </a:lnSpc>
            </a:pPr>
            <a:r>
              <a:rPr lang="en-US" sz="1899" spc="37" dirty="0">
                <a:solidFill>
                  <a:srgbClr val="1A3B29"/>
                </a:solidFill>
                <a:latin typeface="Open Sauce"/>
              </a:rPr>
              <a:t>•</a:t>
            </a:r>
            <a:r>
              <a:rPr lang="en-US" sz="1899" spc="37" dirty="0">
                <a:solidFill>
                  <a:srgbClr val="1A3B29"/>
                </a:solidFill>
                <a:latin typeface="Open Sauce Bold"/>
              </a:rPr>
              <a:t>Offre de formation continue</a:t>
            </a:r>
          </a:p>
          <a:p>
            <a:pPr>
              <a:lnSpc>
                <a:spcPts val="2659"/>
              </a:lnSpc>
            </a:pPr>
            <a:r>
              <a:rPr lang="en-US" sz="1899" spc="37" dirty="0">
                <a:solidFill>
                  <a:srgbClr val="1A3B29"/>
                </a:solidFill>
                <a:latin typeface="Open Sauce"/>
              </a:rPr>
              <a:t>•</a:t>
            </a:r>
            <a:r>
              <a:rPr lang="en-US" sz="1899" spc="37" dirty="0">
                <a:solidFill>
                  <a:srgbClr val="1A3B29"/>
                </a:solidFill>
                <a:latin typeface="Open Sauce Bold"/>
              </a:rPr>
              <a:t>Elaboration et collaboration à des </a:t>
            </a:r>
          </a:p>
          <a:p>
            <a:pPr>
              <a:lnSpc>
                <a:spcPts val="2659"/>
              </a:lnSpc>
            </a:pPr>
            <a:r>
              <a:rPr lang="en-US" sz="1899" spc="37" dirty="0">
                <a:solidFill>
                  <a:srgbClr val="1A3B29"/>
                </a:solidFill>
                <a:latin typeface="Open Sauce Bold"/>
              </a:rPr>
              <a:t> guides &amp; recommandations</a:t>
            </a:r>
            <a:r>
              <a:rPr lang="en-US" sz="1899" spc="37" dirty="0">
                <a:solidFill>
                  <a:srgbClr val="1A3B29"/>
                </a:solidFill>
                <a:latin typeface="Open Sauce"/>
              </a:rPr>
              <a:t>, p.e. </a:t>
            </a:r>
          </a:p>
          <a:p>
            <a:pPr>
              <a:lnSpc>
                <a:spcPts val="2659"/>
              </a:lnSpc>
            </a:pPr>
            <a:r>
              <a:rPr lang="en-US" sz="1899" spc="37" dirty="0">
                <a:solidFill>
                  <a:srgbClr val="1A3B29"/>
                </a:solidFill>
                <a:latin typeface="Open Sauce Italics"/>
              </a:rPr>
              <a:t>« Excisions/mutilations génitales </a:t>
            </a:r>
          </a:p>
          <a:p>
            <a:pPr>
              <a:lnSpc>
                <a:spcPts val="2659"/>
              </a:lnSpc>
            </a:pPr>
            <a:r>
              <a:rPr lang="en-US" sz="1899" spc="37" dirty="0">
                <a:solidFill>
                  <a:srgbClr val="1A3B29"/>
                </a:solidFill>
                <a:latin typeface="Open Sauce Italics"/>
              </a:rPr>
              <a:t> féminines (E/MGF): recommandations </a:t>
            </a:r>
          </a:p>
          <a:p>
            <a:pPr>
              <a:lnSpc>
                <a:spcPts val="2659"/>
              </a:lnSpc>
            </a:pPr>
            <a:r>
              <a:rPr lang="en-US" sz="1899" spc="37" dirty="0">
                <a:solidFill>
                  <a:srgbClr val="1A3B29"/>
                </a:solidFill>
                <a:latin typeface="Open Sauce Italics"/>
              </a:rPr>
              <a:t> à l’intention des professionnel.le.s de la </a:t>
            </a:r>
          </a:p>
          <a:p>
            <a:pPr>
              <a:lnSpc>
                <a:spcPts val="2659"/>
              </a:lnSpc>
            </a:pPr>
            <a:r>
              <a:rPr lang="en-US" sz="1899" spc="37" dirty="0">
                <a:solidFill>
                  <a:srgbClr val="1A3B29"/>
                </a:solidFill>
                <a:latin typeface="Open Sauce Italics"/>
              </a:rPr>
              <a:t> santé »</a:t>
            </a:r>
          </a:p>
          <a:p>
            <a:pPr>
              <a:lnSpc>
                <a:spcPts val="2659"/>
              </a:lnSpc>
            </a:pPr>
            <a:r>
              <a:rPr lang="en-US" sz="1899" spc="37" dirty="0">
                <a:solidFill>
                  <a:srgbClr val="1A3B29"/>
                </a:solidFill>
                <a:latin typeface="Open Sauce"/>
              </a:rPr>
              <a:t>•</a:t>
            </a:r>
            <a:r>
              <a:rPr lang="en-US" sz="1899" spc="37" dirty="0">
                <a:solidFill>
                  <a:srgbClr val="1A3B29"/>
                </a:solidFill>
                <a:latin typeface="Open Sauce Bold Italics"/>
              </a:rPr>
              <a:t>Elaboration de matériel </a:t>
            </a:r>
            <a:r>
              <a:rPr lang="en-US" sz="1899" spc="37" dirty="0">
                <a:solidFill>
                  <a:srgbClr val="1A3B29"/>
                </a:solidFill>
                <a:latin typeface="Open Sauce Italics"/>
              </a:rPr>
              <a:t>(p.e.:</a:t>
            </a:r>
          </a:p>
          <a:p>
            <a:pPr>
              <a:lnSpc>
                <a:spcPts val="2659"/>
              </a:lnSpc>
            </a:pPr>
            <a:r>
              <a:rPr lang="en-US" sz="1899" spc="37" dirty="0">
                <a:solidFill>
                  <a:srgbClr val="1A3B29"/>
                </a:solidFill>
                <a:latin typeface="Open Sauce Italics"/>
              </a:rPr>
              <a:t> L'e-learning destiné aux </a:t>
            </a:r>
          </a:p>
          <a:p>
            <a:pPr>
              <a:lnSpc>
                <a:spcPts val="2659"/>
              </a:lnSpc>
            </a:pPr>
            <a:r>
              <a:rPr lang="en-US" sz="1899" spc="37" dirty="0">
                <a:solidFill>
                  <a:srgbClr val="1A3B29"/>
                </a:solidFill>
                <a:latin typeface="Open Sauce Italics"/>
              </a:rPr>
              <a:t>professionnel.le.s: </a:t>
            </a:r>
          </a:p>
          <a:p>
            <a:pPr>
              <a:lnSpc>
                <a:spcPts val="2659"/>
              </a:lnSpc>
            </a:pPr>
            <a:r>
              <a:rPr lang="en-US" sz="1899" spc="37" dirty="0">
                <a:solidFill>
                  <a:srgbClr val="1A3B29"/>
                </a:solidFill>
                <a:latin typeface="Open Sauce Italics"/>
              </a:rPr>
              <a:t> https://e-</a:t>
            </a:r>
            <a:r>
              <a:rPr lang="en-US" sz="1899" spc="37" dirty="0" err="1">
                <a:solidFill>
                  <a:srgbClr val="1A3B29"/>
                </a:solidFill>
                <a:latin typeface="Open Sauce Italics"/>
              </a:rPr>
              <a:t>learning.excision.ch</a:t>
            </a:r>
            <a:r>
              <a:rPr lang="en-US" sz="1899" spc="37" dirty="0">
                <a:solidFill>
                  <a:srgbClr val="1A3B29"/>
                </a:solidFill>
                <a:latin typeface="Open Sauce Italics"/>
              </a:rPr>
              <a:t>/</a:t>
            </a:r>
          </a:p>
          <a:p>
            <a:pPr>
              <a:lnSpc>
                <a:spcPts val="2659"/>
              </a:lnSpc>
            </a:pPr>
            <a:endParaRPr lang="en-US" sz="1899" spc="37" dirty="0">
              <a:solidFill>
                <a:srgbClr val="1A3B29"/>
              </a:solidFill>
              <a:latin typeface="Open Sauce Italics"/>
            </a:endParaRPr>
          </a:p>
        </p:txBody>
      </p:sp>
      <p:sp>
        <p:nvSpPr>
          <p:cNvPr id="16" name="TextBox 16"/>
          <p:cNvSpPr txBox="1"/>
          <p:nvPr/>
        </p:nvSpPr>
        <p:spPr>
          <a:xfrm>
            <a:off x="10022597" y="1504054"/>
            <a:ext cx="8073630" cy="323215"/>
          </a:xfrm>
          <a:prstGeom prst="rect">
            <a:avLst/>
          </a:prstGeom>
        </p:spPr>
        <p:txBody>
          <a:bodyPr lIns="0" tIns="0" rIns="0" bIns="0" rtlCol="0" anchor="t">
            <a:spAutoFit/>
          </a:bodyPr>
          <a:lstStyle/>
          <a:p>
            <a:pPr>
              <a:lnSpc>
                <a:spcPts val="2659"/>
              </a:lnSpc>
            </a:pPr>
            <a:r>
              <a:rPr lang="en-US" sz="1899" spc="18" dirty="0">
                <a:solidFill>
                  <a:srgbClr val="1A3B29"/>
                </a:solidFill>
                <a:latin typeface="Open Sauce Heavy"/>
              </a:rPr>
              <a:t>3. Travail de prévention</a:t>
            </a:r>
          </a:p>
        </p:txBody>
      </p:sp>
      <p:sp>
        <p:nvSpPr>
          <p:cNvPr id="17" name="TextBox 17"/>
          <p:cNvSpPr txBox="1"/>
          <p:nvPr/>
        </p:nvSpPr>
        <p:spPr>
          <a:xfrm>
            <a:off x="3990196" y="763187"/>
            <a:ext cx="9664620" cy="838200"/>
          </a:xfrm>
          <a:prstGeom prst="rect">
            <a:avLst/>
          </a:prstGeom>
        </p:spPr>
        <p:txBody>
          <a:bodyPr lIns="0" tIns="0" rIns="0" bIns="0" rtlCol="0" anchor="t">
            <a:spAutoFit/>
          </a:bodyPr>
          <a:lstStyle/>
          <a:p>
            <a:pPr algn="ctr">
              <a:lnSpc>
                <a:spcPts val="3363"/>
              </a:lnSpc>
            </a:pPr>
            <a:r>
              <a:rPr lang="en-US" sz="2802" dirty="0">
                <a:solidFill>
                  <a:srgbClr val="1A3B29"/>
                </a:solidFill>
                <a:latin typeface="Open Sauce Bold"/>
              </a:rPr>
              <a:t> NOS ACTIVITÉS</a:t>
            </a:r>
          </a:p>
          <a:p>
            <a:pPr>
              <a:lnSpc>
                <a:spcPts val="3363"/>
              </a:lnSpc>
            </a:pPr>
            <a:endParaRPr lang="en-US" sz="2802" dirty="0">
              <a:solidFill>
                <a:srgbClr val="1A3B29"/>
              </a:solidFill>
              <a:latin typeface="Open Sauce Bold"/>
            </a:endParaRPr>
          </a:p>
        </p:txBody>
      </p:sp>
      <p:sp>
        <p:nvSpPr>
          <p:cNvPr id="18" name="TextBox 18"/>
          <p:cNvSpPr txBox="1"/>
          <p:nvPr/>
        </p:nvSpPr>
        <p:spPr>
          <a:xfrm>
            <a:off x="149862" y="1170679"/>
            <a:ext cx="5167443" cy="1038746"/>
          </a:xfrm>
          <a:prstGeom prst="rect">
            <a:avLst/>
          </a:prstGeom>
        </p:spPr>
        <p:txBody>
          <a:bodyPr lIns="0" tIns="0" rIns="0" bIns="0" rtlCol="0" anchor="t">
            <a:spAutoFit/>
          </a:bodyPr>
          <a:lstStyle/>
          <a:p>
            <a:pPr marL="457200" indent="-457200">
              <a:lnSpc>
                <a:spcPts val="2659"/>
              </a:lnSpc>
              <a:buAutoNum type="arabicPeriod"/>
            </a:pPr>
            <a:r>
              <a:rPr lang="en-US" sz="1899" spc="18" dirty="0" smtClean="0">
                <a:solidFill>
                  <a:srgbClr val="1A3B29"/>
                </a:solidFill>
                <a:latin typeface="Open Sauce Heavy"/>
              </a:rPr>
              <a:t>Conseil </a:t>
            </a:r>
            <a:r>
              <a:rPr lang="en-US" sz="1899" spc="18" dirty="0">
                <a:solidFill>
                  <a:srgbClr val="1A3B29"/>
                </a:solidFill>
                <a:latin typeface="Open Sauce Heavy"/>
              </a:rPr>
              <a:t>et information: point de contact </a:t>
            </a:r>
            <a:r>
              <a:rPr lang="en-US" sz="1899" spc="18" dirty="0" smtClean="0">
                <a:solidFill>
                  <a:srgbClr val="1A3B29"/>
                </a:solidFill>
                <a:latin typeface="Open Sauce Heavy"/>
              </a:rPr>
              <a:t>national</a:t>
            </a:r>
            <a:endParaRPr lang="en-US" sz="1899" spc="18" dirty="0">
              <a:solidFill>
                <a:srgbClr val="1A3B29"/>
              </a:solidFill>
              <a:latin typeface="Open Sauce Heavy"/>
            </a:endParaRPr>
          </a:p>
          <a:p>
            <a:pPr marL="457200" indent="-457200">
              <a:lnSpc>
                <a:spcPts val="2659"/>
              </a:lnSpc>
              <a:buAutoNum type="arabicPeriod"/>
            </a:pPr>
            <a:endParaRPr lang="en-US" sz="1899" spc="18" dirty="0">
              <a:solidFill>
                <a:srgbClr val="1A3B29"/>
              </a:solidFill>
              <a:latin typeface="Open Sauce Heavy"/>
            </a:endParaRPr>
          </a:p>
        </p:txBody>
      </p:sp>
      <p:sp>
        <p:nvSpPr>
          <p:cNvPr id="19" name="TextBox 19"/>
          <p:cNvSpPr txBox="1"/>
          <p:nvPr/>
        </p:nvSpPr>
        <p:spPr>
          <a:xfrm>
            <a:off x="9988131" y="4816462"/>
            <a:ext cx="5694505" cy="323215"/>
          </a:xfrm>
          <a:prstGeom prst="rect">
            <a:avLst/>
          </a:prstGeom>
        </p:spPr>
        <p:txBody>
          <a:bodyPr lIns="0" tIns="0" rIns="0" bIns="0" rtlCol="0" anchor="t">
            <a:spAutoFit/>
          </a:bodyPr>
          <a:lstStyle/>
          <a:p>
            <a:pPr>
              <a:lnSpc>
                <a:spcPts val="2659"/>
              </a:lnSpc>
            </a:pPr>
            <a:r>
              <a:rPr lang="en-US" sz="1899" spc="18" dirty="0">
                <a:solidFill>
                  <a:srgbClr val="1A3B29"/>
                </a:solidFill>
                <a:latin typeface="Open Sauce Heavy"/>
              </a:rPr>
              <a:t>4.  Sensibilisation des professionnel.le.s</a:t>
            </a:r>
          </a:p>
        </p:txBody>
      </p:sp>
      <p:sp>
        <p:nvSpPr>
          <p:cNvPr id="20" name="TextBox 20"/>
          <p:cNvSpPr txBox="1"/>
          <p:nvPr/>
        </p:nvSpPr>
        <p:spPr>
          <a:xfrm>
            <a:off x="150539" y="6433812"/>
            <a:ext cx="3630765" cy="2207260"/>
          </a:xfrm>
          <a:prstGeom prst="rect">
            <a:avLst/>
          </a:prstGeom>
        </p:spPr>
        <p:txBody>
          <a:bodyPr lIns="0" tIns="0" rIns="0" bIns="0" rtlCol="0" anchor="t">
            <a:spAutoFit/>
          </a:bodyPr>
          <a:lstStyle/>
          <a:p>
            <a:pPr algn="just">
              <a:lnSpc>
                <a:spcPts val="2239"/>
              </a:lnSpc>
            </a:pPr>
            <a:r>
              <a:rPr lang="en-US" sz="1599" spc="31" dirty="0">
                <a:solidFill>
                  <a:srgbClr val="1A3B29"/>
                </a:solidFill>
                <a:latin typeface="Open Sauce"/>
              </a:rPr>
              <a:t>•</a:t>
            </a:r>
            <a:r>
              <a:rPr lang="en-US" sz="1599" spc="31" dirty="0">
                <a:solidFill>
                  <a:srgbClr val="1A3B29"/>
                </a:solidFill>
                <a:latin typeface="Open Sauce Bold"/>
              </a:rPr>
              <a:t>www.excision.ch </a:t>
            </a:r>
          </a:p>
          <a:p>
            <a:pPr algn="just">
              <a:lnSpc>
                <a:spcPts val="2239"/>
              </a:lnSpc>
            </a:pPr>
            <a:r>
              <a:rPr lang="en-US" sz="1599" spc="31" dirty="0">
                <a:solidFill>
                  <a:srgbClr val="1A3B29"/>
                </a:solidFill>
                <a:latin typeface="Open Sauce"/>
              </a:rPr>
              <a:t>s’adresse aux communautés </a:t>
            </a:r>
          </a:p>
          <a:p>
            <a:pPr algn="just">
              <a:lnSpc>
                <a:spcPts val="2239"/>
              </a:lnSpc>
            </a:pPr>
            <a:r>
              <a:rPr lang="en-US" sz="1599" spc="31" dirty="0">
                <a:solidFill>
                  <a:srgbClr val="1A3B29"/>
                </a:solidFill>
                <a:latin typeface="Open Sauce"/>
              </a:rPr>
              <a:t> (fr, all, it, ang, somalien, </a:t>
            </a:r>
          </a:p>
          <a:p>
            <a:pPr algn="just">
              <a:lnSpc>
                <a:spcPts val="2239"/>
              </a:lnSpc>
            </a:pPr>
            <a:r>
              <a:rPr lang="en-US" sz="1599" spc="31" dirty="0">
                <a:solidFill>
                  <a:srgbClr val="1A3B29"/>
                </a:solidFill>
                <a:latin typeface="Open Sauce"/>
              </a:rPr>
              <a:t>arabe et tigrigna)</a:t>
            </a:r>
          </a:p>
          <a:p>
            <a:pPr algn="just">
              <a:lnSpc>
                <a:spcPts val="2239"/>
              </a:lnSpc>
            </a:pPr>
            <a:r>
              <a:rPr lang="en-US" sz="1599" spc="31" dirty="0">
                <a:solidFill>
                  <a:srgbClr val="1A3B29"/>
                </a:solidFill>
                <a:latin typeface="Open Sauce"/>
              </a:rPr>
              <a:t>•</a:t>
            </a:r>
            <a:r>
              <a:rPr lang="en-US" sz="1599" spc="31" dirty="0">
                <a:solidFill>
                  <a:srgbClr val="1A3B29"/>
                </a:solidFill>
                <a:latin typeface="Open Sauce Bold"/>
              </a:rPr>
              <a:t>www.excision.ch/reseau </a:t>
            </a:r>
          </a:p>
          <a:p>
            <a:pPr algn="just">
              <a:lnSpc>
                <a:spcPts val="2239"/>
              </a:lnSpc>
            </a:pPr>
            <a:r>
              <a:rPr lang="en-US" sz="1599" spc="31" dirty="0">
                <a:solidFill>
                  <a:srgbClr val="1A3B29"/>
                </a:solidFill>
                <a:latin typeface="Open Sauce"/>
              </a:rPr>
              <a:t>s’adresse aux professionnel.le.s</a:t>
            </a:r>
          </a:p>
          <a:p>
            <a:pPr algn="just">
              <a:lnSpc>
                <a:spcPts val="2239"/>
              </a:lnSpc>
            </a:pPr>
            <a:r>
              <a:rPr lang="en-US" sz="1599" spc="31" dirty="0">
                <a:solidFill>
                  <a:srgbClr val="1A3B29"/>
                </a:solidFill>
                <a:latin typeface="Open Sauce"/>
              </a:rPr>
              <a:t> (fr, all, it, ang)</a:t>
            </a:r>
          </a:p>
          <a:p>
            <a:pPr algn="just">
              <a:lnSpc>
                <a:spcPts val="2239"/>
              </a:lnSpc>
            </a:pPr>
            <a:endParaRPr lang="en-US" sz="1599" spc="31" dirty="0">
              <a:solidFill>
                <a:srgbClr val="1A3B29"/>
              </a:solidFill>
              <a:latin typeface="Open Sauce"/>
            </a:endParaRPr>
          </a:p>
        </p:txBody>
      </p:sp>
      <p:sp>
        <p:nvSpPr>
          <p:cNvPr id="21" name="TextBox 21"/>
          <p:cNvSpPr txBox="1"/>
          <p:nvPr/>
        </p:nvSpPr>
        <p:spPr>
          <a:xfrm>
            <a:off x="5086229" y="7126915"/>
            <a:ext cx="3630765" cy="2990215"/>
          </a:xfrm>
          <a:prstGeom prst="rect">
            <a:avLst/>
          </a:prstGeom>
        </p:spPr>
        <p:txBody>
          <a:bodyPr lIns="0" tIns="0" rIns="0" bIns="0" rtlCol="0" anchor="t">
            <a:spAutoFit/>
          </a:bodyPr>
          <a:lstStyle/>
          <a:p>
            <a:pPr algn="just">
              <a:lnSpc>
                <a:spcPts val="2659"/>
              </a:lnSpc>
            </a:pPr>
            <a:r>
              <a:rPr lang="en-US" sz="1899" spc="37" dirty="0">
                <a:solidFill>
                  <a:srgbClr val="1A3B29"/>
                </a:solidFill>
                <a:latin typeface="Open Sauce Bold"/>
              </a:rPr>
              <a:t>CARITAS Suisse / </a:t>
            </a:r>
          </a:p>
          <a:p>
            <a:pPr algn="just">
              <a:lnSpc>
                <a:spcPts val="2659"/>
              </a:lnSpc>
            </a:pPr>
            <a:r>
              <a:rPr lang="en-US" sz="1899" spc="37" dirty="0">
                <a:solidFill>
                  <a:srgbClr val="1A3B29"/>
                </a:solidFill>
                <a:latin typeface="Open Sauce Bold"/>
              </a:rPr>
              <a:t>Réseau suisse contre l’excision </a:t>
            </a:r>
          </a:p>
          <a:p>
            <a:pPr algn="just">
              <a:lnSpc>
                <a:spcPts val="2659"/>
              </a:lnSpc>
            </a:pPr>
            <a:r>
              <a:rPr lang="en-US" sz="1899" spc="37" dirty="0">
                <a:solidFill>
                  <a:srgbClr val="1A3B29"/>
                </a:solidFill>
                <a:latin typeface="Open Sauce"/>
              </a:rPr>
              <a:t>Denise Schwegler </a:t>
            </a:r>
          </a:p>
          <a:p>
            <a:pPr algn="just">
              <a:lnSpc>
                <a:spcPts val="2659"/>
              </a:lnSpc>
            </a:pPr>
            <a:r>
              <a:rPr lang="en-US" sz="1899" spc="37" dirty="0">
                <a:solidFill>
                  <a:srgbClr val="1A3B29"/>
                </a:solidFill>
                <a:latin typeface="Open Sauce"/>
              </a:rPr>
              <a:t>Tél.: +41/41 419 23 55</a:t>
            </a:r>
          </a:p>
          <a:p>
            <a:pPr algn="just">
              <a:lnSpc>
                <a:spcPts val="2659"/>
              </a:lnSpc>
            </a:pPr>
            <a:r>
              <a:rPr lang="en-US" sz="1899" spc="37" dirty="0">
                <a:solidFill>
                  <a:srgbClr val="1A3B29"/>
                </a:solidFill>
                <a:latin typeface="Open Sauce"/>
                <a:hlinkClick r:id="rId5" tooltip="mailto:info@excision.ch"/>
              </a:rPr>
              <a:t>info@excision.ch</a:t>
            </a:r>
            <a:r>
              <a:rPr lang="en-US" sz="1899" spc="37" dirty="0">
                <a:solidFill>
                  <a:srgbClr val="1A3B29"/>
                </a:solidFill>
                <a:latin typeface="Open Sauce"/>
              </a:rPr>
              <a:t> </a:t>
            </a:r>
          </a:p>
          <a:p>
            <a:pPr algn="just">
              <a:lnSpc>
                <a:spcPts val="2659"/>
              </a:lnSpc>
            </a:pPr>
            <a:r>
              <a:rPr lang="en-US" sz="1899" spc="37" dirty="0">
                <a:solidFill>
                  <a:srgbClr val="1A3B29"/>
                </a:solidFill>
                <a:latin typeface="Open Sauce"/>
                <a:hlinkClick r:id="rId6" tooltip="mailto:dschwegler@caritas.ch"/>
              </a:rPr>
              <a:t>dschwegler@caritas.ch</a:t>
            </a:r>
          </a:p>
          <a:p>
            <a:pPr algn="just">
              <a:lnSpc>
                <a:spcPts val="2659"/>
              </a:lnSpc>
            </a:pPr>
            <a:endParaRPr lang="en-US" sz="1899" spc="37" dirty="0">
              <a:solidFill>
                <a:srgbClr val="1A3B29"/>
              </a:solidFill>
              <a:latin typeface="Open Sauce"/>
              <a:hlinkClick r:id="rId6" tooltip="mailto:dschwegler@caritas.ch"/>
            </a:endParaRPr>
          </a:p>
          <a:p>
            <a:pPr algn="just">
              <a:lnSpc>
                <a:spcPts val="2659"/>
              </a:lnSpc>
            </a:pPr>
            <a:endParaRPr lang="en-US" sz="1899" spc="37" dirty="0">
              <a:solidFill>
                <a:srgbClr val="1A3B29"/>
              </a:solidFill>
              <a:latin typeface="Open Sauce"/>
              <a:hlinkClick r:id="rId6" tooltip="mailto:dschwegler@caritas.ch"/>
            </a:endParaRPr>
          </a:p>
        </p:txBody>
      </p:sp>
      <p:sp>
        <p:nvSpPr>
          <p:cNvPr id="22" name="AutoShape 22"/>
          <p:cNvSpPr/>
          <p:nvPr/>
        </p:nvSpPr>
        <p:spPr>
          <a:xfrm>
            <a:off x="5086229" y="7141202"/>
            <a:ext cx="3630765" cy="0"/>
          </a:xfrm>
          <a:prstGeom prst="line">
            <a:avLst/>
          </a:prstGeom>
          <a:ln w="47625" cap="rnd">
            <a:solidFill>
              <a:srgbClr val="000000"/>
            </a:solidFill>
            <a:prstDash val="solid"/>
            <a:headEnd type="none" w="sm" len="sm"/>
            <a:tailEnd type="none" w="sm" len="sm"/>
          </a:ln>
        </p:spPr>
      </p:sp>
      <p:sp>
        <p:nvSpPr>
          <p:cNvPr id="23" name="TextBox 23"/>
          <p:cNvSpPr txBox="1"/>
          <p:nvPr/>
        </p:nvSpPr>
        <p:spPr>
          <a:xfrm>
            <a:off x="5086229" y="6709620"/>
            <a:ext cx="3921017" cy="323215"/>
          </a:xfrm>
          <a:prstGeom prst="rect">
            <a:avLst/>
          </a:prstGeom>
        </p:spPr>
        <p:txBody>
          <a:bodyPr lIns="0" tIns="0" rIns="0" bIns="0" rtlCol="0" anchor="t">
            <a:spAutoFit/>
          </a:bodyPr>
          <a:lstStyle/>
          <a:p>
            <a:pPr>
              <a:lnSpc>
                <a:spcPts val="2659"/>
              </a:lnSpc>
            </a:pPr>
            <a:r>
              <a:rPr lang="en-US" sz="1899" spc="18">
                <a:solidFill>
                  <a:srgbClr val="1A3B29"/>
                </a:solidFill>
                <a:latin typeface="Open Sauce Heavy"/>
              </a:rPr>
              <a:t>Questions?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4379204"/>
            <a:ext cx="4555441" cy="1094740"/>
          </a:xfrm>
          <a:prstGeom prst="rect">
            <a:avLst/>
          </a:prstGeom>
        </p:spPr>
        <p:txBody>
          <a:bodyPr lIns="0" tIns="0" rIns="0" bIns="0" rtlCol="0" anchor="t">
            <a:spAutoFit/>
          </a:bodyPr>
          <a:lstStyle/>
          <a:p>
            <a:pPr>
              <a:lnSpc>
                <a:spcPts val="8960"/>
              </a:lnSpc>
            </a:pPr>
            <a:r>
              <a:rPr lang="en-US" sz="6400">
                <a:solidFill>
                  <a:srgbClr val="1A3B29"/>
                </a:solidFill>
                <a:latin typeface="Open Sauce Heavy"/>
              </a:rPr>
              <a:t> Session 4</a:t>
            </a:r>
          </a:p>
        </p:txBody>
      </p:sp>
      <p:grpSp>
        <p:nvGrpSpPr>
          <p:cNvPr id="3" name="Group 3"/>
          <p:cNvGrpSpPr/>
          <p:nvPr/>
        </p:nvGrpSpPr>
        <p:grpSpPr>
          <a:xfrm>
            <a:off x="7187845" y="3077527"/>
            <a:ext cx="9484612" cy="951865"/>
            <a:chOff x="0" y="0"/>
            <a:chExt cx="12646150" cy="1269153"/>
          </a:xfrm>
        </p:grpSpPr>
        <p:sp>
          <p:nvSpPr>
            <p:cNvPr id="4" name="TextBox 4"/>
            <p:cNvSpPr txBox="1"/>
            <p:nvPr/>
          </p:nvSpPr>
          <p:spPr>
            <a:xfrm>
              <a:off x="0" y="-66675"/>
              <a:ext cx="3838438" cy="795655"/>
            </a:xfrm>
            <a:prstGeom prst="rect">
              <a:avLst/>
            </a:prstGeom>
          </p:spPr>
          <p:txBody>
            <a:bodyPr lIns="0" tIns="0" rIns="0" bIns="0" rtlCol="0" anchor="t">
              <a:spAutoFit/>
            </a:bodyPr>
            <a:lstStyle/>
            <a:p>
              <a:pPr>
                <a:lnSpc>
                  <a:spcPts val="5040"/>
                </a:lnSpc>
              </a:pPr>
              <a:r>
                <a:rPr lang="en-US" sz="3600">
                  <a:solidFill>
                    <a:srgbClr val="1A3B29"/>
                  </a:solidFill>
                  <a:latin typeface="Open Sauce Semi-Bold"/>
                </a:rPr>
                <a:t>Slide # 1</a:t>
              </a:r>
            </a:p>
          </p:txBody>
        </p:sp>
        <p:sp>
          <p:nvSpPr>
            <p:cNvPr id="5" name="TextBox 5"/>
            <p:cNvSpPr txBox="1"/>
            <p:nvPr/>
          </p:nvSpPr>
          <p:spPr>
            <a:xfrm>
              <a:off x="4387635" y="-38100"/>
              <a:ext cx="8258515" cy="1307253"/>
            </a:xfrm>
            <a:prstGeom prst="rect">
              <a:avLst/>
            </a:prstGeom>
          </p:spPr>
          <p:txBody>
            <a:bodyPr lIns="0" tIns="0" rIns="0" bIns="0" rtlCol="0" anchor="t">
              <a:spAutoFit/>
            </a:bodyPr>
            <a:lstStyle/>
            <a:p>
              <a:pPr>
                <a:lnSpc>
                  <a:spcPts val="2659"/>
                </a:lnSpc>
              </a:pPr>
              <a:r>
                <a:rPr lang="en-US" sz="1899" spc="37" dirty="0">
                  <a:solidFill>
                    <a:srgbClr val="1A3B29"/>
                  </a:solidFill>
                  <a:latin typeface="Open Sauce"/>
                </a:rPr>
                <a:t>L'ENJEU DES LANGUES AU CAMEROUN</a:t>
              </a:r>
            </a:p>
            <a:p>
              <a:pPr>
                <a:lnSpc>
                  <a:spcPts val="2659"/>
                </a:lnSpc>
              </a:pPr>
              <a:endParaRPr lang="en-US" sz="1899" spc="37" dirty="0">
                <a:solidFill>
                  <a:srgbClr val="1A3B29"/>
                </a:solidFill>
                <a:latin typeface="Open Sauce"/>
              </a:endParaRPr>
            </a:p>
            <a:p>
              <a:pPr>
                <a:lnSpc>
                  <a:spcPts val="2660"/>
                </a:lnSpc>
              </a:pPr>
              <a:endParaRPr lang="en-US" sz="1899" spc="37" dirty="0">
                <a:solidFill>
                  <a:srgbClr val="1A3B29"/>
                </a:solidFill>
                <a:latin typeface="Open Sauce"/>
              </a:endParaRPr>
            </a:p>
          </p:txBody>
        </p:sp>
      </p:grpSp>
      <p:grpSp>
        <p:nvGrpSpPr>
          <p:cNvPr id="6" name="Group 6"/>
          <p:cNvGrpSpPr/>
          <p:nvPr/>
        </p:nvGrpSpPr>
        <p:grpSpPr>
          <a:xfrm>
            <a:off x="7187845" y="4503029"/>
            <a:ext cx="9484612" cy="951865"/>
            <a:chOff x="0" y="0"/>
            <a:chExt cx="12646150" cy="1269153"/>
          </a:xfrm>
        </p:grpSpPr>
        <p:sp>
          <p:nvSpPr>
            <p:cNvPr id="7" name="TextBox 7"/>
            <p:cNvSpPr txBox="1"/>
            <p:nvPr/>
          </p:nvSpPr>
          <p:spPr>
            <a:xfrm>
              <a:off x="0" y="-66675"/>
              <a:ext cx="3838438" cy="795655"/>
            </a:xfrm>
            <a:prstGeom prst="rect">
              <a:avLst/>
            </a:prstGeom>
          </p:spPr>
          <p:txBody>
            <a:bodyPr lIns="0" tIns="0" rIns="0" bIns="0" rtlCol="0" anchor="t">
              <a:spAutoFit/>
            </a:bodyPr>
            <a:lstStyle/>
            <a:p>
              <a:pPr>
                <a:lnSpc>
                  <a:spcPts val="5040"/>
                </a:lnSpc>
              </a:pPr>
              <a:r>
                <a:rPr lang="en-US" sz="3600">
                  <a:solidFill>
                    <a:srgbClr val="1A3B29"/>
                  </a:solidFill>
                  <a:latin typeface="Open Sauce Semi-Bold"/>
                </a:rPr>
                <a:t>Slide # 2</a:t>
              </a:r>
            </a:p>
          </p:txBody>
        </p:sp>
        <p:sp>
          <p:nvSpPr>
            <p:cNvPr id="8" name="TextBox 8"/>
            <p:cNvSpPr txBox="1"/>
            <p:nvPr/>
          </p:nvSpPr>
          <p:spPr>
            <a:xfrm>
              <a:off x="4387635" y="-38100"/>
              <a:ext cx="8258515" cy="1307253"/>
            </a:xfrm>
            <a:prstGeom prst="rect">
              <a:avLst/>
            </a:prstGeom>
          </p:spPr>
          <p:txBody>
            <a:bodyPr lIns="0" tIns="0" rIns="0" bIns="0" rtlCol="0" anchor="t">
              <a:spAutoFit/>
            </a:bodyPr>
            <a:lstStyle/>
            <a:p>
              <a:pPr>
                <a:lnSpc>
                  <a:spcPts val="2659"/>
                </a:lnSpc>
              </a:pPr>
              <a:r>
                <a:rPr lang="en-US" sz="1899" spc="37" dirty="0">
                  <a:solidFill>
                    <a:srgbClr val="1A3B29"/>
                  </a:solidFill>
                  <a:latin typeface="Open Sauce"/>
                </a:rPr>
                <a:t>LE DÉVELOPPEMENT DURABLE ET LES LANGUES</a:t>
              </a:r>
            </a:p>
            <a:p>
              <a:pPr>
                <a:lnSpc>
                  <a:spcPts val="2659"/>
                </a:lnSpc>
              </a:pPr>
              <a:endParaRPr lang="en-US" sz="1899" spc="37" dirty="0">
                <a:solidFill>
                  <a:srgbClr val="1A3B29"/>
                </a:solidFill>
                <a:latin typeface="Open Sauce"/>
              </a:endParaRPr>
            </a:p>
            <a:p>
              <a:pPr>
                <a:lnSpc>
                  <a:spcPts val="2660"/>
                </a:lnSpc>
              </a:pPr>
              <a:endParaRPr lang="en-US" sz="1899" spc="37" dirty="0">
                <a:solidFill>
                  <a:srgbClr val="1A3B29"/>
                </a:solidFill>
                <a:latin typeface="Open Sauce"/>
              </a:endParaRPr>
            </a:p>
          </p:txBody>
        </p:sp>
      </p:grpSp>
      <p:grpSp>
        <p:nvGrpSpPr>
          <p:cNvPr id="9" name="Group 9"/>
          <p:cNvGrpSpPr/>
          <p:nvPr/>
        </p:nvGrpSpPr>
        <p:grpSpPr>
          <a:xfrm>
            <a:off x="7187845" y="6054172"/>
            <a:ext cx="9484612" cy="1618615"/>
            <a:chOff x="0" y="0"/>
            <a:chExt cx="12646150" cy="2158153"/>
          </a:xfrm>
        </p:grpSpPr>
        <p:sp>
          <p:nvSpPr>
            <p:cNvPr id="10" name="TextBox 10"/>
            <p:cNvSpPr txBox="1"/>
            <p:nvPr/>
          </p:nvSpPr>
          <p:spPr>
            <a:xfrm>
              <a:off x="0" y="-66675"/>
              <a:ext cx="3838438" cy="795655"/>
            </a:xfrm>
            <a:prstGeom prst="rect">
              <a:avLst/>
            </a:prstGeom>
          </p:spPr>
          <p:txBody>
            <a:bodyPr lIns="0" tIns="0" rIns="0" bIns="0" rtlCol="0" anchor="t">
              <a:spAutoFit/>
            </a:bodyPr>
            <a:lstStyle/>
            <a:p>
              <a:pPr>
                <a:lnSpc>
                  <a:spcPts val="5040"/>
                </a:lnSpc>
              </a:pPr>
              <a:r>
                <a:rPr lang="en-US" sz="3600">
                  <a:solidFill>
                    <a:srgbClr val="1A3B29"/>
                  </a:solidFill>
                  <a:latin typeface="Open Sauce Semi-Bold"/>
                </a:rPr>
                <a:t>Slide # 3</a:t>
              </a:r>
            </a:p>
          </p:txBody>
        </p:sp>
        <p:sp>
          <p:nvSpPr>
            <p:cNvPr id="11" name="TextBox 11"/>
            <p:cNvSpPr txBox="1"/>
            <p:nvPr/>
          </p:nvSpPr>
          <p:spPr>
            <a:xfrm>
              <a:off x="4387635" y="-38100"/>
              <a:ext cx="8258515" cy="2196253"/>
            </a:xfrm>
            <a:prstGeom prst="rect">
              <a:avLst/>
            </a:prstGeom>
          </p:spPr>
          <p:txBody>
            <a:bodyPr lIns="0" tIns="0" rIns="0" bIns="0" rtlCol="0" anchor="t">
              <a:spAutoFit/>
            </a:bodyPr>
            <a:lstStyle/>
            <a:p>
              <a:pPr>
                <a:lnSpc>
                  <a:spcPts val="2659"/>
                </a:lnSpc>
              </a:pPr>
              <a:r>
                <a:rPr lang="en-US" sz="1899" spc="37" dirty="0">
                  <a:solidFill>
                    <a:srgbClr val="1A3B29"/>
                  </a:solidFill>
                  <a:latin typeface="Open Sauce"/>
                </a:rPr>
                <a:t>LES CONTRADICTIONS ENTRE LES POLITIQUES DE DÉVELOPPEMENT ET LES OBJECTIFS DE DURABILITÉ AFFICHÉS</a:t>
              </a:r>
            </a:p>
            <a:p>
              <a:pPr>
                <a:lnSpc>
                  <a:spcPts val="2659"/>
                </a:lnSpc>
              </a:pPr>
              <a:endParaRPr lang="en-US" sz="1899" spc="37" dirty="0">
                <a:solidFill>
                  <a:srgbClr val="1A3B29"/>
                </a:solidFill>
                <a:latin typeface="Open Sauce"/>
              </a:endParaRPr>
            </a:p>
            <a:p>
              <a:pPr>
                <a:lnSpc>
                  <a:spcPts val="2660"/>
                </a:lnSpc>
              </a:pPr>
              <a:endParaRPr lang="en-US" sz="1899" spc="37" dirty="0">
                <a:solidFill>
                  <a:srgbClr val="1A3B29"/>
                </a:solidFill>
                <a:latin typeface="Open Sauce"/>
              </a:endParaRPr>
            </a:p>
          </p:txBody>
        </p:sp>
      </p:grpSp>
      <p:sp>
        <p:nvSpPr>
          <p:cNvPr id="12" name="AutoShape 12"/>
          <p:cNvSpPr/>
          <p:nvPr/>
        </p:nvSpPr>
        <p:spPr>
          <a:xfrm>
            <a:off x="7187845" y="4329430"/>
            <a:ext cx="9484612" cy="0"/>
          </a:xfrm>
          <a:prstGeom prst="line">
            <a:avLst/>
          </a:prstGeom>
          <a:ln w="47625" cap="rnd">
            <a:solidFill>
              <a:srgbClr val="266041"/>
            </a:solidFill>
            <a:prstDash val="solid"/>
            <a:headEnd type="none" w="sm" len="sm"/>
            <a:tailEnd type="none" w="sm" len="sm"/>
          </a:ln>
        </p:spPr>
      </p:sp>
      <p:sp>
        <p:nvSpPr>
          <p:cNvPr id="13" name="AutoShape 13"/>
          <p:cNvSpPr/>
          <p:nvPr/>
        </p:nvSpPr>
        <p:spPr>
          <a:xfrm>
            <a:off x="7187845" y="5754931"/>
            <a:ext cx="9484612" cy="0"/>
          </a:xfrm>
          <a:prstGeom prst="line">
            <a:avLst/>
          </a:prstGeom>
          <a:ln w="47625" cap="rnd">
            <a:solidFill>
              <a:srgbClr val="266041"/>
            </a:solidFill>
            <a:prstDash val="solid"/>
            <a:headEnd type="none" w="sm" len="sm"/>
            <a:tailEnd type="none" w="sm" len="sm"/>
          </a:ln>
        </p:spPr>
      </p:sp>
      <p:grpSp>
        <p:nvGrpSpPr>
          <p:cNvPr id="14" name="Group 14"/>
          <p:cNvGrpSpPr/>
          <p:nvPr/>
        </p:nvGrpSpPr>
        <p:grpSpPr>
          <a:xfrm>
            <a:off x="814544" y="634595"/>
            <a:ext cx="1918238" cy="1918238"/>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2700">
              <a:solidFill>
                <a:srgbClr val="000000"/>
              </a:solidFill>
            </a:ln>
          </p:spPr>
        </p:sp>
      </p:grpSp>
      <p:sp>
        <p:nvSpPr>
          <p:cNvPr id="16" name="TextBox 16"/>
          <p:cNvSpPr txBox="1"/>
          <p:nvPr/>
        </p:nvSpPr>
        <p:spPr>
          <a:xfrm>
            <a:off x="1028700" y="9240012"/>
            <a:ext cx="3921017" cy="274193"/>
          </a:xfrm>
          <a:prstGeom prst="rect">
            <a:avLst/>
          </a:prstGeom>
        </p:spPr>
        <p:txBody>
          <a:bodyPr lIns="0" tIns="0" rIns="0" bIns="0" rtlCol="0" anchor="t">
            <a:spAutoFit/>
          </a:bodyPr>
          <a:lstStyle/>
          <a:p>
            <a:pPr marL="0" lvl="0" indent="0">
              <a:lnSpc>
                <a:spcPts val="2211"/>
              </a:lnSpc>
              <a:spcBef>
                <a:spcPct val="0"/>
              </a:spcBef>
            </a:pPr>
            <a:r>
              <a:rPr lang="en-US" sz="1579" spc="31" dirty="0">
                <a:solidFill>
                  <a:srgbClr val="3F7E44"/>
                </a:solidFill>
                <a:latin typeface="Open Sauce"/>
              </a:rPr>
              <a:t>Objectifs de développement durable</a:t>
            </a:r>
          </a:p>
        </p:txBody>
      </p:sp>
      <p:sp>
        <p:nvSpPr>
          <p:cNvPr id="17" name="TextBox 17"/>
          <p:cNvSpPr txBox="1"/>
          <p:nvPr/>
        </p:nvSpPr>
        <p:spPr>
          <a:xfrm>
            <a:off x="13885539" y="9015812"/>
            <a:ext cx="2786918" cy="550418"/>
          </a:xfrm>
          <a:prstGeom prst="rect">
            <a:avLst/>
          </a:prstGeom>
        </p:spPr>
        <p:txBody>
          <a:bodyPr lIns="0" tIns="0" rIns="0" bIns="0" rtlCol="0" anchor="t">
            <a:spAutoFit/>
          </a:bodyPr>
          <a:lstStyle/>
          <a:p>
            <a:pPr algn="r">
              <a:lnSpc>
                <a:spcPts val="2211"/>
              </a:lnSpc>
            </a:pPr>
            <a:r>
              <a:rPr lang="en-US" sz="1579" spc="31" dirty="0">
                <a:solidFill>
                  <a:srgbClr val="3F7E44"/>
                </a:solidFill>
                <a:latin typeface="Open Sauce"/>
              </a:rPr>
              <a:t>Date:</a:t>
            </a:r>
          </a:p>
          <a:p>
            <a:pPr marL="0" lvl="0" indent="0" algn="r">
              <a:lnSpc>
                <a:spcPts val="2211"/>
              </a:lnSpc>
              <a:spcBef>
                <a:spcPct val="0"/>
              </a:spcBef>
            </a:pPr>
            <a:r>
              <a:rPr lang="en-US" sz="1579" spc="31" dirty="0">
                <a:solidFill>
                  <a:srgbClr val="3F7E44"/>
                </a:solidFill>
                <a:latin typeface="Open Sauce"/>
              </a:rPr>
              <a:t>Mardi, 27 février 2024</a:t>
            </a:r>
          </a:p>
        </p:txBody>
      </p:sp>
      <p:grpSp>
        <p:nvGrpSpPr>
          <p:cNvPr id="18" name="Group 18"/>
          <p:cNvGrpSpPr/>
          <p:nvPr/>
        </p:nvGrpSpPr>
        <p:grpSpPr>
          <a:xfrm>
            <a:off x="786797" y="511924"/>
            <a:ext cx="2081424" cy="2081424"/>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2700">
              <a:solidFill>
                <a:srgbClr val="000000"/>
              </a:solidFill>
            </a:ln>
          </p:spPr>
        </p:sp>
      </p:grpSp>
      <p:grpSp>
        <p:nvGrpSpPr>
          <p:cNvPr id="20" name="Group 20"/>
          <p:cNvGrpSpPr/>
          <p:nvPr/>
        </p:nvGrpSpPr>
        <p:grpSpPr>
          <a:xfrm>
            <a:off x="837205" y="504803"/>
            <a:ext cx="1980606" cy="2064782"/>
            <a:chOff x="0" y="0"/>
            <a:chExt cx="2640808" cy="2753043"/>
          </a:xfrm>
        </p:grpSpPr>
        <p:pic>
          <p:nvPicPr>
            <p:cNvPr id="21" name="Picture 21"/>
            <p:cNvPicPr>
              <a:picLocks noChangeAspect="1"/>
            </p:cNvPicPr>
            <p:nvPr/>
          </p:nvPicPr>
          <p:blipFill>
            <a:blip r:embed="rId2"/>
            <a:srcRect t="4400" b="4400"/>
            <a:stretch>
              <a:fillRect/>
            </a:stretch>
          </p:blipFill>
          <p:spPr>
            <a:xfrm>
              <a:off x="0" y="0"/>
              <a:ext cx="2640808" cy="2753043"/>
            </a:xfrm>
            <a:prstGeom prst="rect">
              <a:avLst/>
            </a:prstGeom>
          </p:spPr>
        </p:pic>
      </p:grpSp>
      <p:grpSp>
        <p:nvGrpSpPr>
          <p:cNvPr id="22" name="Group 22"/>
          <p:cNvGrpSpPr/>
          <p:nvPr/>
        </p:nvGrpSpPr>
        <p:grpSpPr>
          <a:xfrm>
            <a:off x="2817811" y="476228"/>
            <a:ext cx="2131906" cy="2735610"/>
            <a:chOff x="0" y="-38100"/>
            <a:chExt cx="2842542" cy="3647480"/>
          </a:xfrm>
        </p:grpSpPr>
        <p:sp>
          <p:nvSpPr>
            <p:cNvPr id="23" name="TextBox 23"/>
            <p:cNvSpPr txBox="1"/>
            <p:nvPr/>
          </p:nvSpPr>
          <p:spPr>
            <a:xfrm>
              <a:off x="117311" y="984081"/>
              <a:ext cx="2725231" cy="1535913"/>
            </a:xfrm>
            <a:prstGeom prst="rect">
              <a:avLst/>
            </a:prstGeom>
          </p:spPr>
          <p:txBody>
            <a:bodyPr lIns="0" tIns="0" rIns="0" bIns="0" rtlCol="0" anchor="t">
              <a:spAutoFit/>
            </a:bodyPr>
            <a:lstStyle/>
            <a:p>
              <a:pPr>
                <a:lnSpc>
                  <a:spcPts val="2395"/>
                </a:lnSpc>
              </a:pPr>
              <a:r>
                <a:rPr lang="en-US" sz="1710" dirty="0">
                  <a:solidFill>
                    <a:srgbClr val="3F7E44"/>
                  </a:solidFill>
                  <a:latin typeface="Open Sauce"/>
                </a:rPr>
                <a:t>Spécialiste de social et environnemental - EDC.</a:t>
              </a:r>
            </a:p>
          </p:txBody>
        </p:sp>
        <p:sp>
          <p:nvSpPr>
            <p:cNvPr id="24" name="TextBox 24"/>
            <p:cNvSpPr txBox="1"/>
            <p:nvPr/>
          </p:nvSpPr>
          <p:spPr>
            <a:xfrm>
              <a:off x="0" y="-38100"/>
              <a:ext cx="2725231" cy="815340"/>
            </a:xfrm>
            <a:prstGeom prst="rect">
              <a:avLst/>
            </a:prstGeom>
          </p:spPr>
          <p:txBody>
            <a:bodyPr lIns="0" tIns="0" rIns="0" bIns="0" rtlCol="0" anchor="t">
              <a:spAutoFit/>
            </a:bodyPr>
            <a:lstStyle/>
            <a:p>
              <a:pPr>
                <a:lnSpc>
                  <a:spcPts val="2520"/>
                </a:lnSpc>
              </a:pPr>
              <a:r>
                <a:rPr lang="en-US" sz="1800" spc="179">
                  <a:solidFill>
                    <a:srgbClr val="1A3B29"/>
                  </a:solidFill>
                  <a:latin typeface="Open Sauce Heavy"/>
                </a:rPr>
                <a:t>ARMEL</a:t>
              </a:r>
            </a:p>
            <a:p>
              <a:pPr>
                <a:lnSpc>
                  <a:spcPts val="2520"/>
                </a:lnSpc>
              </a:pPr>
              <a:r>
                <a:rPr lang="en-US" sz="1800" spc="180">
                  <a:solidFill>
                    <a:srgbClr val="1A3B29"/>
                  </a:solidFill>
                  <a:latin typeface="Open Sauce Heavy"/>
                </a:rPr>
                <a:t>YOBO</a:t>
              </a:r>
            </a:p>
          </p:txBody>
        </p:sp>
        <p:sp>
          <p:nvSpPr>
            <p:cNvPr id="25" name="TextBox 25"/>
            <p:cNvSpPr txBox="1"/>
            <p:nvPr/>
          </p:nvSpPr>
          <p:spPr>
            <a:xfrm>
              <a:off x="0" y="2637618"/>
              <a:ext cx="2725231" cy="971762"/>
            </a:xfrm>
            <a:prstGeom prst="rect">
              <a:avLst/>
            </a:prstGeom>
          </p:spPr>
          <p:txBody>
            <a:bodyPr lIns="0" tIns="0" rIns="0" bIns="0" rtlCol="0" anchor="t">
              <a:spAutoFit/>
            </a:bodyPr>
            <a:lstStyle/>
            <a:p>
              <a:pPr>
                <a:lnSpc>
                  <a:spcPts val="1960"/>
                </a:lnSpc>
              </a:pPr>
              <a:r>
                <a:rPr lang="en-US" sz="1400" spc="28" dirty="0">
                  <a:solidFill>
                    <a:srgbClr val="000000"/>
                  </a:solidFill>
                  <a:latin typeface="Open Sauce"/>
                </a:rPr>
                <a:t>Chercheur en droit de l’envrironnement et auteur. </a:t>
              </a:r>
            </a:p>
          </p:txBody>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266041"/>
        </a:solidFill>
        <a:effectLst/>
      </p:bgPr>
    </p:bg>
    <p:spTree>
      <p:nvGrpSpPr>
        <p:cNvPr id="1" name=""/>
        <p:cNvGrpSpPr/>
        <p:nvPr/>
      </p:nvGrpSpPr>
      <p:grpSpPr>
        <a:xfrm>
          <a:off x="0" y="0"/>
          <a:ext cx="0" cy="0"/>
          <a:chOff x="0" y="0"/>
          <a:chExt cx="0" cy="0"/>
        </a:xfrm>
      </p:grpSpPr>
      <p:sp>
        <p:nvSpPr>
          <p:cNvPr id="2" name="Freeform 2"/>
          <p:cNvSpPr/>
          <p:nvPr/>
        </p:nvSpPr>
        <p:spPr>
          <a:xfrm>
            <a:off x="6172101" y="1876425"/>
            <a:ext cx="11878404" cy="5891689"/>
          </a:xfrm>
          <a:custGeom>
            <a:avLst/>
            <a:gdLst/>
            <a:ahLst/>
            <a:cxnLst/>
            <a:rect l="l" t="t" r="r" b="b"/>
            <a:pathLst>
              <a:path w="11878404" h="5891689">
                <a:moveTo>
                  <a:pt x="0" y="0"/>
                </a:moveTo>
                <a:lnTo>
                  <a:pt x="11878404" y="0"/>
                </a:lnTo>
                <a:lnTo>
                  <a:pt x="11878404" y="5891689"/>
                </a:lnTo>
                <a:lnTo>
                  <a:pt x="0" y="5891689"/>
                </a:lnTo>
                <a:lnTo>
                  <a:pt x="0" y="0"/>
                </a:lnTo>
                <a:close/>
              </a:path>
            </a:pathLst>
          </a:custGeom>
          <a:blipFill>
            <a:blip r:embed="rId2"/>
            <a:stretch>
              <a:fillRect/>
            </a:stretch>
          </a:blipFill>
        </p:spPr>
      </p:sp>
      <p:sp>
        <p:nvSpPr>
          <p:cNvPr id="3" name="TextBox 3"/>
          <p:cNvSpPr txBox="1"/>
          <p:nvPr/>
        </p:nvSpPr>
        <p:spPr>
          <a:xfrm>
            <a:off x="93736" y="4000500"/>
            <a:ext cx="6019800" cy="1115690"/>
          </a:xfrm>
          <a:prstGeom prst="rect">
            <a:avLst/>
          </a:prstGeom>
        </p:spPr>
        <p:txBody>
          <a:bodyPr wrap="square" lIns="0" tIns="0" rIns="0" bIns="0" rtlCol="0" anchor="t">
            <a:spAutoFit/>
          </a:bodyPr>
          <a:lstStyle/>
          <a:p>
            <a:pPr algn="ctr">
              <a:lnSpc>
                <a:spcPts val="2880"/>
              </a:lnSpc>
            </a:pPr>
            <a:r>
              <a:rPr lang="en-US" sz="2400" dirty="0">
                <a:solidFill>
                  <a:srgbClr val="FFFFFF"/>
                </a:solidFill>
                <a:latin typeface="Open Sauce Heavy"/>
              </a:rPr>
              <a:t>Les 17 objectifs de développement durable et leurs 169 cibles (sous-objectifs) forment la clé de voûte de l’Agenda 2030.</a:t>
            </a:r>
          </a:p>
        </p:txBody>
      </p:sp>
      <p:sp>
        <p:nvSpPr>
          <p:cNvPr id="4" name="TextBox 4"/>
          <p:cNvSpPr txBox="1"/>
          <p:nvPr/>
        </p:nvSpPr>
        <p:spPr>
          <a:xfrm>
            <a:off x="1028700" y="9122219"/>
            <a:ext cx="3921017" cy="274193"/>
          </a:xfrm>
          <a:prstGeom prst="rect">
            <a:avLst/>
          </a:prstGeom>
        </p:spPr>
        <p:txBody>
          <a:bodyPr lIns="0" tIns="0" rIns="0" bIns="0" rtlCol="0" anchor="t">
            <a:spAutoFit/>
          </a:bodyPr>
          <a:lstStyle/>
          <a:p>
            <a:pPr marL="0" lvl="0" indent="0">
              <a:lnSpc>
                <a:spcPts val="2211"/>
              </a:lnSpc>
              <a:spcBef>
                <a:spcPct val="0"/>
              </a:spcBef>
            </a:pPr>
            <a:r>
              <a:rPr lang="en-US" sz="1579" spc="31" dirty="0">
                <a:solidFill>
                  <a:srgbClr val="FFFFFF"/>
                </a:solidFill>
                <a:latin typeface="Open Sauce"/>
              </a:rPr>
              <a:t>Objectifs de développement durable</a:t>
            </a:r>
          </a:p>
        </p:txBody>
      </p:sp>
      <p:sp>
        <p:nvSpPr>
          <p:cNvPr id="5" name="TextBox 5"/>
          <p:cNvSpPr txBox="1"/>
          <p:nvPr/>
        </p:nvSpPr>
        <p:spPr>
          <a:xfrm>
            <a:off x="6967902" y="395649"/>
            <a:ext cx="5143401" cy="971550"/>
          </a:xfrm>
          <a:prstGeom prst="rect">
            <a:avLst/>
          </a:prstGeom>
        </p:spPr>
        <p:txBody>
          <a:bodyPr lIns="0" tIns="0" rIns="0" bIns="0" rtlCol="0" anchor="t">
            <a:spAutoFit/>
          </a:bodyPr>
          <a:lstStyle/>
          <a:p>
            <a:pPr algn="ctr">
              <a:lnSpc>
                <a:spcPts val="7679"/>
              </a:lnSpc>
            </a:pPr>
            <a:r>
              <a:rPr lang="en-US" sz="6399">
                <a:solidFill>
                  <a:srgbClr val="FFFFFF"/>
                </a:solidFill>
                <a:latin typeface="Open Sauce Heavy"/>
              </a:rPr>
              <a:t>Conclusion</a:t>
            </a:r>
          </a:p>
        </p:txBody>
      </p:sp>
      <p:sp>
        <p:nvSpPr>
          <p:cNvPr id="6" name="TextBox 6"/>
          <p:cNvSpPr txBox="1"/>
          <p:nvPr/>
        </p:nvSpPr>
        <p:spPr>
          <a:xfrm>
            <a:off x="0" y="6710784"/>
            <a:ext cx="6545156" cy="619125"/>
          </a:xfrm>
          <a:prstGeom prst="rect">
            <a:avLst/>
          </a:prstGeom>
        </p:spPr>
        <p:txBody>
          <a:bodyPr lIns="0" tIns="0" rIns="0" bIns="0" rtlCol="0" anchor="t">
            <a:spAutoFit/>
          </a:bodyPr>
          <a:lstStyle/>
          <a:p>
            <a:pPr algn="ctr">
              <a:lnSpc>
                <a:spcPts val="4800"/>
              </a:lnSpc>
            </a:pPr>
            <a:r>
              <a:rPr lang="en-US" sz="4000">
                <a:solidFill>
                  <a:srgbClr val="FFFFFF"/>
                </a:solidFill>
                <a:latin typeface="Open Sauce Heavy"/>
              </a:rPr>
              <a:t>Merci !</a:t>
            </a:r>
          </a:p>
        </p:txBody>
      </p:sp>
      <p:sp>
        <p:nvSpPr>
          <p:cNvPr id="7" name="TextBox 7"/>
          <p:cNvSpPr txBox="1"/>
          <p:nvPr/>
        </p:nvSpPr>
        <p:spPr>
          <a:xfrm>
            <a:off x="15263587" y="8845994"/>
            <a:ext cx="2786918" cy="550418"/>
          </a:xfrm>
          <a:prstGeom prst="rect">
            <a:avLst/>
          </a:prstGeom>
        </p:spPr>
        <p:txBody>
          <a:bodyPr lIns="0" tIns="0" rIns="0" bIns="0" rtlCol="0" anchor="t">
            <a:spAutoFit/>
          </a:bodyPr>
          <a:lstStyle/>
          <a:p>
            <a:pPr algn="r">
              <a:lnSpc>
                <a:spcPts val="2211"/>
              </a:lnSpc>
            </a:pPr>
            <a:r>
              <a:rPr lang="en-US" sz="1579" spc="31" dirty="0">
                <a:solidFill>
                  <a:srgbClr val="FFFFFF"/>
                </a:solidFill>
                <a:latin typeface="Open Sauce"/>
              </a:rPr>
              <a:t>Date:</a:t>
            </a:r>
          </a:p>
          <a:p>
            <a:pPr marL="0" lvl="0" indent="0" algn="r">
              <a:lnSpc>
                <a:spcPts val="2211"/>
              </a:lnSpc>
              <a:spcBef>
                <a:spcPct val="0"/>
              </a:spcBef>
            </a:pPr>
            <a:r>
              <a:rPr lang="en-US" sz="1579" spc="31" dirty="0">
                <a:solidFill>
                  <a:srgbClr val="FFFFFF"/>
                </a:solidFill>
                <a:latin typeface="Open Sauce"/>
              </a:rPr>
              <a:t>Mardi, 27 février 2024</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66041"/>
        </a:solidFill>
        <a:effectLst/>
      </p:bgPr>
    </p:bg>
    <p:spTree>
      <p:nvGrpSpPr>
        <p:cNvPr id="1" name=""/>
        <p:cNvGrpSpPr/>
        <p:nvPr/>
      </p:nvGrpSpPr>
      <p:grpSpPr>
        <a:xfrm>
          <a:off x="0" y="0"/>
          <a:ext cx="0" cy="0"/>
          <a:chOff x="0" y="0"/>
          <a:chExt cx="0" cy="0"/>
        </a:xfrm>
      </p:grpSpPr>
      <p:sp>
        <p:nvSpPr>
          <p:cNvPr id="2" name="TextBox 2"/>
          <p:cNvSpPr txBox="1"/>
          <p:nvPr/>
        </p:nvSpPr>
        <p:spPr>
          <a:xfrm>
            <a:off x="809512" y="-147320"/>
            <a:ext cx="10304466" cy="2228215"/>
          </a:xfrm>
          <a:prstGeom prst="rect">
            <a:avLst/>
          </a:prstGeom>
        </p:spPr>
        <p:txBody>
          <a:bodyPr lIns="0" tIns="0" rIns="0" bIns="0" rtlCol="0" anchor="t">
            <a:spAutoFit/>
          </a:bodyPr>
          <a:lstStyle/>
          <a:p>
            <a:pPr>
              <a:lnSpc>
                <a:spcPts val="8959"/>
              </a:lnSpc>
            </a:pPr>
            <a:r>
              <a:rPr lang="en-US" sz="6399">
                <a:solidFill>
                  <a:srgbClr val="FFFFFF"/>
                </a:solidFill>
                <a:latin typeface="Open Sauce Heavy"/>
              </a:rPr>
              <a:t>Plan du webinaire</a:t>
            </a:r>
          </a:p>
          <a:p>
            <a:pPr>
              <a:lnSpc>
                <a:spcPts val="8959"/>
              </a:lnSpc>
            </a:pPr>
            <a:endParaRPr lang="en-US" sz="6399">
              <a:solidFill>
                <a:srgbClr val="FFFFFF"/>
              </a:solidFill>
              <a:latin typeface="Open Sauce Heavy"/>
            </a:endParaRPr>
          </a:p>
        </p:txBody>
      </p:sp>
      <p:grpSp>
        <p:nvGrpSpPr>
          <p:cNvPr id="3" name="Group 3"/>
          <p:cNvGrpSpPr/>
          <p:nvPr/>
        </p:nvGrpSpPr>
        <p:grpSpPr>
          <a:xfrm>
            <a:off x="592040" y="1252225"/>
            <a:ext cx="3921017" cy="1027431"/>
            <a:chOff x="0" y="0"/>
            <a:chExt cx="5228023" cy="1369907"/>
          </a:xfrm>
        </p:grpSpPr>
        <p:sp>
          <p:nvSpPr>
            <p:cNvPr id="4" name="TextBox 4"/>
            <p:cNvSpPr txBox="1"/>
            <p:nvPr/>
          </p:nvSpPr>
          <p:spPr>
            <a:xfrm>
              <a:off x="0" y="-66675"/>
              <a:ext cx="5228023" cy="632248"/>
            </a:xfrm>
            <a:prstGeom prst="rect">
              <a:avLst/>
            </a:prstGeom>
          </p:spPr>
          <p:txBody>
            <a:bodyPr lIns="0" tIns="0" rIns="0" bIns="0" rtlCol="0" anchor="t">
              <a:spAutoFit/>
            </a:bodyPr>
            <a:lstStyle/>
            <a:p>
              <a:pPr>
                <a:lnSpc>
                  <a:spcPts val="3919"/>
                </a:lnSpc>
              </a:pPr>
              <a:r>
                <a:rPr lang="en-US" sz="2799">
                  <a:solidFill>
                    <a:srgbClr val="FFFFFF"/>
                  </a:solidFill>
                  <a:latin typeface="Open Sauce Semi-Bold"/>
                </a:rPr>
                <a:t>Session</a:t>
              </a:r>
            </a:p>
          </p:txBody>
        </p:sp>
        <p:sp>
          <p:nvSpPr>
            <p:cNvPr id="5" name="TextBox 5"/>
            <p:cNvSpPr txBox="1"/>
            <p:nvPr/>
          </p:nvSpPr>
          <p:spPr>
            <a:xfrm>
              <a:off x="0" y="737658"/>
              <a:ext cx="5228023" cy="632249"/>
            </a:xfrm>
            <a:prstGeom prst="rect">
              <a:avLst/>
            </a:prstGeom>
          </p:spPr>
          <p:txBody>
            <a:bodyPr lIns="0" tIns="0" rIns="0" bIns="0" rtlCol="0" anchor="t">
              <a:spAutoFit/>
            </a:bodyPr>
            <a:lstStyle/>
            <a:p>
              <a:pPr>
                <a:lnSpc>
                  <a:spcPts val="3919"/>
                </a:lnSpc>
              </a:pPr>
              <a:r>
                <a:rPr lang="en-US" sz="2799" spc="27">
                  <a:solidFill>
                    <a:srgbClr val="FFFFFF"/>
                  </a:solidFill>
                  <a:latin typeface="Open Sauce Heavy"/>
                </a:rPr>
                <a:t> 01</a:t>
              </a:r>
            </a:p>
          </p:txBody>
        </p:sp>
      </p:grpSp>
      <p:grpSp>
        <p:nvGrpSpPr>
          <p:cNvPr id="6" name="Group 6"/>
          <p:cNvGrpSpPr/>
          <p:nvPr/>
        </p:nvGrpSpPr>
        <p:grpSpPr>
          <a:xfrm>
            <a:off x="4759284" y="1252225"/>
            <a:ext cx="3921017" cy="1027430"/>
            <a:chOff x="0" y="0"/>
            <a:chExt cx="5228023" cy="1369907"/>
          </a:xfrm>
        </p:grpSpPr>
        <p:sp>
          <p:nvSpPr>
            <p:cNvPr id="7" name="TextBox 7"/>
            <p:cNvSpPr txBox="1"/>
            <p:nvPr/>
          </p:nvSpPr>
          <p:spPr>
            <a:xfrm>
              <a:off x="0" y="-66675"/>
              <a:ext cx="5228023" cy="632248"/>
            </a:xfrm>
            <a:prstGeom prst="rect">
              <a:avLst/>
            </a:prstGeom>
          </p:spPr>
          <p:txBody>
            <a:bodyPr lIns="0" tIns="0" rIns="0" bIns="0" rtlCol="0" anchor="t">
              <a:spAutoFit/>
            </a:bodyPr>
            <a:lstStyle/>
            <a:p>
              <a:pPr>
                <a:lnSpc>
                  <a:spcPts val="3919"/>
                </a:lnSpc>
              </a:pPr>
              <a:r>
                <a:rPr lang="en-US" sz="2799">
                  <a:solidFill>
                    <a:srgbClr val="FFFFFF"/>
                  </a:solidFill>
                  <a:latin typeface="Open Sauce Semi-Bold"/>
                </a:rPr>
                <a:t>Session</a:t>
              </a:r>
            </a:p>
          </p:txBody>
        </p:sp>
        <p:sp>
          <p:nvSpPr>
            <p:cNvPr id="8" name="TextBox 8"/>
            <p:cNvSpPr txBox="1"/>
            <p:nvPr/>
          </p:nvSpPr>
          <p:spPr>
            <a:xfrm>
              <a:off x="0" y="737658"/>
              <a:ext cx="5228023" cy="632249"/>
            </a:xfrm>
            <a:prstGeom prst="rect">
              <a:avLst/>
            </a:prstGeom>
          </p:spPr>
          <p:txBody>
            <a:bodyPr lIns="0" tIns="0" rIns="0" bIns="0" rtlCol="0" anchor="t">
              <a:spAutoFit/>
            </a:bodyPr>
            <a:lstStyle/>
            <a:p>
              <a:pPr>
                <a:lnSpc>
                  <a:spcPts val="3919"/>
                </a:lnSpc>
              </a:pPr>
              <a:r>
                <a:rPr lang="en-US" sz="2799" spc="27">
                  <a:solidFill>
                    <a:srgbClr val="FFFFFF"/>
                  </a:solidFill>
                  <a:latin typeface="Open Sauce Heavy"/>
                </a:rPr>
                <a:t>02</a:t>
              </a:r>
            </a:p>
          </p:txBody>
        </p:sp>
      </p:grpSp>
      <p:grpSp>
        <p:nvGrpSpPr>
          <p:cNvPr id="9" name="Group 9"/>
          <p:cNvGrpSpPr/>
          <p:nvPr/>
        </p:nvGrpSpPr>
        <p:grpSpPr>
          <a:xfrm>
            <a:off x="9322333" y="1252225"/>
            <a:ext cx="3921017" cy="1027430"/>
            <a:chOff x="0" y="0"/>
            <a:chExt cx="5228023" cy="1369907"/>
          </a:xfrm>
        </p:grpSpPr>
        <p:sp>
          <p:nvSpPr>
            <p:cNvPr id="10" name="TextBox 10"/>
            <p:cNvSpPr txBox="1"/>
            <p:nvPr/>
          </p:nvSpPr>
          <p:spPr>
            <a:xfrm>
              <a:off x="0" y="-66675"/>
              <a:ext cx="5228023" cy="632248"/>
            </a:xfrm>
            <a:prstGeom prst="rect">
              <a:avLst/>
            </a:prstGeom>
          </p:spPr>
          <p:txBody>
            <a:bodyPr lIns="0" tIns="0" rIns="0" bIns="0" rtlCol="0" anchor="t">
              <a:spAutoFit/>
            </a:bodyPr>
            <a:lstStyle/>
            <a:p>
              <a:pPr>
                <a:lnSpc>
                  <a:spcPts val="3919"/>
                </a:lnSpc>
              </a:pPr>
              <a:r>
                <a:rPr lang="en-US" sz="2799">
                  <a:solidFill>
                    <a:srgbClr val="FFFFFF"/>
                  </a:solidFill>
                  <a:latin typeface="Open Sauce Semi-Bold"/>
                </a:rPr>
                <a:t>Session</a:t>
              </a:r>
            </a:p>
          </p:txBody>
        </p:sp>
        <p:sp>
          <p:nvSpPr>
            <p:cNvPr id="11" name="TextBox 11"/>
            <p:cNvSpPr txBox="1"/>
            <p:nvPr/>
          </p:nvSpPr>
          <p:spPr>
            <a:xfrm>
              <a:off x="0" y="737658"/>
              <a:ext cx="5228023" cy="632249"/>
            </a:xfrm>
            <a:prstGeom prst="rect">
              <a:avLst/>
            </a:prstGeom>
          </p:spPr>
          <p:txBody>
            <a:bodyPr lIns="0" tIns="0" rIns="0" bIns="0" rtlCol="0" anchor="t">
              <a:spAutoFit/>
            </a:bodyPr>
            <a:lstStyle/>
            <a:p>
              <a:pPr>
                <a:lnSpc>
                  <a:spcPts val="3919"/>
                </a:lnSpc>
              </a:pPr>
              <a:r>
                <a:rPr lang="en-US" sz="2799" spc="27">
                  <a:solidFill>
                    <a:srgbClr val="FFFFFF"/>
                  </a:solidFill>
                  <a:latin typeface="Open Sauce Heavy"/>
                </a:rPr>
                <a:t>03</a:t>
              </a:r>
            </a:p>
          </p:txBody>
        </p:sp>
      </p:grpSp>
      <p:sp>
        <p:nvSpPr>
          <p:cNvPr id="12" name="TextBox 12"/>
          <p:cNvSpPr txBox="1"/>
          <p:nvPr/>
        </p:nvSpPr>
        <p:spPr>
          <a:xfrm>
            <a:off x="372852" y="2519685"/>
            <a:ext cx="3921017" cy="5960745"/>
          </a:xfrm>
          <a:prstGeom prst="rect">
            <a:avLst/>
          </a:prstGeom>
        </p:spPr>
        <p:txBody>
          <a:bodyPr lIns="0" tIns="0" rIns="0" bIns="0" rtlCol="0" anchor="t">
            <a:spAutoFit/>
          </a:bodyPr>
          <a:lstStyle/>
          <a:p>
            <a:pPr marL="410211" lvl="1" indent="-205106">
              <a:lnSpc>
                <a:spcPts val="3420"/>
              </a:lnSpc>
              <a:buFont typeface="Arial"/>
              <a:buChar char="•"/>
            </a:pPr>
            <a:r>
              <a:rPr lang="en-US" sz="1900" spc="38" dirty="0">
                <a:solidFill>
                  <a:srgbClr val="FFFFFF"/>
                </a:solidFill>
                <a:latin typeface="Open Sauce"/>
              </a:rPr>
              <a:t>Zones d’expertise</a:t>
            </a:r>
          </a:p>
          <a:p>
            <a:pPr marL="410211" lvl="1" indent="-205106">
              <a:lnSpc>
                <a:spcPts val="3420"/>
              </a:lnSpc>
              <a:buFont typeface="Arial"/>
              <a:buChar char="•"/>
            </a:pPr>
            <a:r>
              <a:rPr lang="en-US" sz="1900" spc="38" dirty="0">
                <a:solidFill>
                  <a:srgbClr val="FFFFFF"/>
                </a:solidFill>
                <a:latin typeface="Open Sauce"/>
              </a:rPr>
              <a:t>Rôle des ONG</a:t>
            </a:r>
          </a:p>
          <a:p>
            <a:pPr marL="410211" lvl="1" indent="-205106">
              <a:lnSpc>
                <a:spcPts val="3420"/>
              </a:lnSpc>
              <a:buFont typeface="Arial"/>
              <a:buChar char="•"/>
            </a:pPr>
            <a:r>
              <a:rPr lang="en-US" sz="1900" spc="38" dirty="0">
                <a:solidFill>
                  <a:srgbClr val="FFFFFF"/>
                </a:solidFill>
                <a:latin typeface="Open Sauce"/>
              </a:rPr>
              <a:t>Le genre et le secteur extractif - Approches en matière d’égalité des sexes pour tirer profit du secteur extractif</a:t>
            </a:r>
          </a:p>
          <a:p>
            <a:pPr marL="410211" lvl="1" indent="-205106">
              <a:lnSpc>
                <a:spcPts val="3420"/>
              </a:lnSpc>
              <a:buFont typeface="Arial"/>
              <a:buChar char="•"/>
            </a:pPr>
            <a:r>
              <a:rPr lang="en-US" sz="1900" u="none" spc="38" dirty="0">
                <a:solidFill>
                  <a:srgbClr val="FFFFFF"/>
                </a:solidFill>
                <a:latin typeface="Open Sauce"/>
              </a:rPr>
              <a:t>Genre et Climat dans le contexte de la transition énergétique</a:t>
            </a:r>
          </a:p>
          <a:p>
            <a:pPr marL="410211" lvl="1" indent="-205106">
              <a:lnSpc>
                <a:spcPts val="3420"/>
              </a:lnSpc>
              <a:buFont typeface="Arial"/>
              <a:buChar char="•"/>
            </a:pPr>
            <a:r>
              <a:rPr lang="en-US" sz="1900" u="none" spc="38" dirty="0">
                <a:solidFill>
                  <a:srgbClr val="FFFFFF"/>
                </a:solidFill>
                <a:latin typeface="Open Sauce"/>
              </a:rPr>
              <a:t>Objectifs ciblés</a:t>
            </a:r>
          </a:p>
          <a:p>
            <a:pPr marL="410211" lvl="1" indent="-205106">
              <a:lnSpc>
                <a:spcPts val="3420"/>
              </a:lnSpc>
              <a:buFont typeface="Arial"/>
              <a:buChar char="•"/>
            </a:pPr>
            <a:r>
              <a:rPr lang="en-US" sz="1900" u="none" spc="38" dirty="0">
                <a:solidFill>
                  <a:srgbClr val="FFFFFF"/>
                </a:solidFill>
                <a:latin typeface="Open Sauce"/>
              </a:rPr>
              <a:t>Défis rencontrés par les ONG et solutions possibles</a:t>
            </a:r>
          </a:p>
          <a:p>
            <a:pPr>
              <a:lnSpc>
                <a:spcPts val="3420"/>
              </a:lnSpc>
            </a:pPr>
            <a:endParaRPr lang="en-US" sz="1900" u="none" spc="38" dirty="0">
              <a:solidFill>
                <a:srgbClr val="FFFFFF"/>
              </a:solidFill>
              <a:latin typeface="Open Sauce"/>
            </a:endParaRPr>
          </a:p>
        </p:txBody>
      </p:sp>
      <p:sp>
        <p:nvSpPr>
          <p:cNvPr id="13" name="TextBox 13"/>
          <p:cNvSpPr txBox="1"/>
          <p:nvPr/>
        </p:nvSpPr>
        <p:spPr>
          <a:xfrm>
            <a:off x="4513057" y="2519685"/>
            <a:ext cx="4413470" cy="4246245"/>
          </a:xfrm>
          <a:prstGeom prst="rect">
            <a:avLst/>
          </a:prstGeom>
        </p:spPr>
        <p:txBody>
          <a:bodyPr lIns="0" tIns="0" rIns="0" bIns="0" rtlCol="0" anchor="t">
            <a:spAutoFit/>
          </a:bodyPr>
          <a:lstStyle/>
          <a:p>
            <a:pPr marL="410211" lvl="1" indent="-205106">
              <a:lnSpc>
                <a:spcPts val="3420"/>
              </a:lnSpc>
              <a:buFont typeface="Arial"/>
              <a:buChar char="•"/>
            </a:pPr>
            <a:r>
              <a:rPr lang="en-US" sz="1900" spc="38" dirty="0">
                <a:solidFill>
                  <a:srgbClr val="FFFFFF"/>
                </a:solidFill>
                <a:latin typeface="Open Sauce"/>
              </a:rPr>
              <a:t>Les défis du développement international</a:t>
            </a:r>
          </a:p>
          <a:p>
            <a:pPr marL="410211" lvl="1" indent="-205106">
              <a:lnSpc>
                <a:spcPts val="3420"/>
              </a:lnSpc>
              <a:buFont typeface="Arial"/>
              <a:buChar char="•"/>
            </a:pPr>
            <a:r>
              <a:rPr lang="en-US" sz="1900" spc="38" dirty="0">
                <a:solidFill>
                  <a:srgbClr val="FFFFFF"/>
                </a:solidFill>
                <a:latin typeface="Open Sauce"/>
              </a:rPr>
              <a:t>Les opportunités du développement international</a:t>
            </a:r>
          </a:p>
          <a:p>
            <a:pPr marL="410211" lvl="1" indent="-205106">
              <a:lnSpc>
                <a:spcPts val="3420"/>
              </a:lnSpc>
              <a:buFont typeface="Arial"/>
              <a:buChar char="•"/>
            </a:pPr>
            <a:r>
              <a:rPr lang="en-US" sz="1900" u="none" spc="38" dirty="0">
                <a:solidFill>
                  <a:srgbClr val="FFFFFF"/>
                </a:solidFill>
                <a:latin typeface="Open Sauce"/>
              </a:rPr>
              <a:t>Le rôle des ONG dans la gestion des défis et des opportunités du développement international</a:t>
            </a:r>
          </a:p>
          <a:p>
            <a:pPr marL="410211" lvl="1" indent="-205106">
              <a:lnSpc>
                <a:spcPts val="3420"/>
              </a:lnSpc>
              <a:buFont typeface="Arial"/>
              <a:buChar char="•"/>
            </a:pPr>
            <a:r>
              <a:rPr lang="en-US" sz="1900" u="none" spc="38" dirty="0">
                <a:solidFill>
                  <a:srgbClr val="FFFFFF"/>
                </a:solidFill>
                <a:latin typeface="Open Sauce"/>
              </a:rPr>
              <a:t>Exemples de projets d'ONG en développement international</a:t>
            </a:r>
          </a:p>
          <a:p>
            <a:pPr>
              <a:lnSpc>
                <a:spcPts val="3420"/>
              </a:lnSpc>
            </a:pPr>
            <a:endParaRPr lang="en-US" sz="1900" u="none" spc="38" dirty="0">
              <a:solidFill>
                <a:srgbClr val="FFFFFF"/>
              </a:solidFill>
              <a:latin typeface="Open Sauce"/>
            </a:endParaRPr>
          </a:p>
        </p:txBody>
      </p:sp>
      <p:sp>
        <p:nvSpPr>
          <p:cNvPr id="14" name="TextBox 14"/>
          <p:cNvSpPr txBox="1"/>
          <p:nvPr/>
        </p:nvSpPr>
        <p:spPr>
          <a:xfrm>
            <a:off x="8926528" y="2519685"/>
            <a:ext cx="5279652" cy="5103495"/>
          </a:xfrm>
          <a:prstGeom prst="rect">
            <a:avLst/>
          </a:prstGeom>
        </p:spPr>
        <p:txBody>
          <a:bodyPr lIns="0" tIns="0" rIns="0" bIns="0" rtlCol="0" anchor="t">
            <a:spAutoFit/>
          </a:bodyPr>
          <a:lstStyle/>
          <a:p>
            <a:pPr marL="410211" lvl="1" indent="-205106">
              <a:lnSpc>
                <a:spcPts val="3420"/>
              </a:lnSpc>
              <a:buFont typeface="Arial"/>
              <a:buChar char="•"/>
            </a:pPr>
            <a:r>
              <a:rPr lang="en-US" sz="1900" spc="38" dirty="0">
                <a:solidFill>
                  <a:srgbClr val="FFFFFF"/>
                </a:solidFill>
                <a:latin typeface="Open Sauce"/>
              </a:rPr>
              <a:t>Définitions et typologies de vbg/</a:t>
            </a:r>
            <a:r>
              <a:rPr lang="en-US" sz="1900" spc="38" dirty="0" err="1">
                <a:solidFill>
                  <a:srgbClr val="FFFFFF"/>
                </a:solidFill>
                <a:latin typeface="Open Sauce"/>
              </a:rPr>
              <a:t>eas</a:t>
            </a:r>
            <a:r>
              <a:rPr lang="en-US" sz="1900" spc="38" dirty="0">
                <a:solidFill>
                  <a:srgbClr val="FFFFFF"/>
                </a:solidFill>
                <a:latin typeface="Open Sauce"/>
              </a:rPr>
              <a:t>/</a:t>
            </a:r>
            <a:r>
              <a:rPr lang="en-US" sz="1900" spc="38" dirty="0" err="1">
                <a:solidFill>
                  <a:srgbClr val="FFFFFF"/>
                </a:solidFill>
                <a:latin typeface="Open Sauce"/>
              </a:rPr>
              <a:t>hs</a:t>
            </a:r>
            <a:r>
              <a:rPr lang="en-US" sz="1900" spc="38" dirty="0">
                <a:solidFill>
                  <a:srgbClr val="FFFFFF"/>
                </a:solidFill>
                <a:latin typeface="Open Sauce"/>
              </a:rPr>
              <a:t> </a:t>
            </a:r>
          </a:p>
          <a:p>
            <a:pPr marL="410211" lvl="1" indent="-205106">
              <a:lnSpc>
                <a:spcPts val="3420"/>
              </a:lnSpc>
              <a:buFont typeface="Arial"/>
              <a:buChar char="•"/>
            </a:pPr>
            <a:r>
              <a:rPr lang="en-US" sz="1900" spc="38" dirty="0">
                <a:solidFill>
                  <a:srgbClr val="FFFFFF"/>
                </a:solidFill>
                <a:latin typeface="Open Sauce"/>
              </a:rPr>
              <a:t>Cadre normatif de protection des droits des femmes</a:t>
            </a:r>
          </a:p>
          <a:p>
            <a:pPr marL="410211" lvl="1" indent="-205106">
              <a:lnSpc>
                <a:spcPts val="3420"/>
              </a:lnSpc>
              <a:buFont typeface="Arial"/>
              <a:buChar char="•"/>
            </a:pPr>
            <a:r>
              <a:rPr lang="en-US" sz="1900" spc="38" dirty="0">
                <a:solidFill>
                  <a:srgbClr val="FFFFFF"/>
                </a:solidFill>
                <a:latin typeface="Open Sauce"/>
              </a:rPr>
              <a:t>Enjeux et défis de genre en Afrique</a:t>
            </a:r>
          </a:p>
          <a:p>
            <a:pPr marL="410211" lvl="1" indent="-205106">
              <a:lnSpc>
                <a:spcPts val="3420"/>
              </a:lnSpc>
              <a:buFont typeface="Arial"/>
              <a:buChar char="•"/>
            </a:pPr>
            <a:r>
              <a:rPr lang="en-US" sz="1900" spc="38" dirty="0">
                <a:solidFill>
                  <a:srgbClr val="FFFFFF"/>
                </a:solidFill>
                <a:latin typeface="Open Sauce"/>
              </a:rPr>
              <a:t>Perspectives pour l’égalité des genres en Afrique</a:t>
            </a:r>
          </a:p>
          <a:p>
            <a:pPr marL="410211" lvl="1" indent="-205106">
              <a:lnSpc>
                <a:spcPts val="3420"/>
              </a:lnSpc>
              <a:buFont typeface="Arial"/>
              <a:buChar char="•"/>
            </a:pPr>
            <a:r>
              <a:rPr lang="en-US" sz="1900" spc="38" dirty="0">
                <a:solidFill>
                  <a:srgbClr val="FFFFFF"/>
                </a:solidFill>
                <a:latin typeface="Open Sauce"/>
              </a:rPr>
              <a:t>Introduction aux MGF </a:t>
            </a:r>
          </a:p>
          <a:p>
            <a:pPr marL="410211" lvl="1" indent="-205106">
              <a:lnSpc>
                <a:spcPts val="3420"/>
              </a:lnSpc>
              <a:buFont typeface="Arial"/>
              <a:buChar char="•"/>
            </a:pPr>
            <a:r>
              <a:rPr lang="en-US" sz="1900" spc="38" dirty="0">
                <a:solidFill>
                  <a:srgbClr val="FFFFFF"/>
                </a:solidFill>
                <a:latin typeface="Open Sauce"/>
              </a:rPr>
              <a:t>Les conséquences des MGF</a:t>
            </a:r>
          </a:p>
          <a:p>
            <a:pPr marL="410211" lvl="1" indent="-205106">
              <a:lnSpc>
                <a:spcPts val="3420"/>
              </a:lnSpc>
              <a:buFont typeface="Arial"/>
              <a:buChar char="•"/>
            </a:pPr>
            <a:r>
              <a:rPr lang="en-US" sz="1900" spc="38" dirty="0">
                <a:solidFill>
                  <a:srgbClr val="FFFFFF"/>
                </a:solidFill>
                <a:latin typeface="Open Sauce"/>
              </a:rPr>
              <a:t>L’excision – un sujet mondial</a:t>
            </a:r>
          </a:p>
          <a:p>
            <a:pPr marL="410211" lvl="1" indent="-205106">
              <a:lnSpc>
                <a:spcPts val="3420"/>
              </a:lnSpc>
              <a:buFont typeface="Arial"/>
              <a:buChar char="•"/>
            </a:pPr>
            <a:r>
              <a:rPr lang="en-US" sz="1900" spc="38" dirty="0">
                <a:solidFill>
                  <a:srgbClr val="FFFFFF"/>
                </a:solidFill>
                <a:latin typeface="Open Sauce"/>
              </a:rPr>
              <a:t>Quelle est la situation en Suisse ? </a:t>
            </a:r>
          </a:p>
          <a:p>
            <a:pPr marL="410211" lvl="1" indent="-205106">
              <a:lnSpc>
                <a:spcPts val="3420"/>
              </a:lnSpc>
              <a:buFont typeface="Arial"/>
              <a:buChar char="•"/>
            </a:pPr>
            <a:r>
              <a:rPr lang="en-US" sz="1900" spc="38" dirty="0">
                <a:solidFill>
                  <a:srgbClr val="FFFFFF"/>
                </a:solidFill>
                <a:latin typeface="Open Sauce"/>
              </a:rPr>
              <a:t>Le Réseau suisse contre l’excision </a:t>
            </a:r>
          </a:p>
          <a:p>
            <a:pPr marL="410211" lvl="1" indent="-205106">
              <a:lnSpc>
                <a:spcPts val="3420"/>
              </a:lnSpc>
              <a:buFont typeface="Arial"/>
              <a:buChar char="•"/>
            </a:pPr>
            <a:r>
              <a:rPr lang="en-US" sz="1900" spc="38" dirty="0">
                <a:solidFill>
                  <a:srgbClr val="FFFFFF"/>
                </a:solidFill>
                <a:latin typeface="Open Sauce"/>
              </a:rPr>
              <a:t>Les activités </a:t>
            </a:r>
          </a:p>
        </p:txBody>
      </p:sp>
      <p:sp>
        <p:nvSpPr>
          <p:cNvPr id="15" name="AutoShape 15"/>
          <p:cNvSpPr/>
          <p:nvPr/>
        </p:nvSpPr>
        <p:spPr>
          <a:xfrm>
            <a:off x="440198" y="2410147"/>
            <a:ext cx="17561571" cy="0"/>
          </a:xfrm>
          <a:prstGeom prst="line">
            <a:avLst/>
          </a:prstGeom>
          <a:ln w="47625" cap="rnd">
            <a:solidFill>
              <a:srgbClr val="EDEDED"/>
            </a:solidFill>
            <a:prstDash val="solid"/>
            <a:headEnd type="none" w="sm" len="sm"/>
            <a:tailEnd type="none" w="sm" len="sm"/>
          </a:ln>
        </p:spPr>
      </p:sp>
      <p:sp>
        <p:nvSpPr>
          <p:cNvPr id="16" name="TextBox 16"/>
          <p:cNvSpPr txBox="1"/>
          <p:nvPr/>
        </p:nvSpPr>
        <p:spPr>
          <a:xfrm>
            <a:off x="15333357" y="8984615"/>
            <a:ext cx="2460113" cy="549910"/>
          </a:xfrm>
          <a:prstGeom prst="rect">
            <a:avLst/>
          </a:prstGeom>
        </p:spPr>
        <p:txBody>
          <a:bodyPr lIns="0" tIns="0" rIns="0" bIns="0" rtlCol="0" anchor="t">
            <a:spAutoFit/>
          </a:bodyPr>
          <a:lstStyle/>
          <a:p>
            <a:pPr algn="r">
              <a:lnSpc>
                <a:spcPts val="2239"/>
              </a:lnSpc>
            </a:pPr>
            <a:r>
              <a:rPr lang="en-US" sz="1599" spc="31" dirty="0">
                <a:solidFill>
                  <a:srgbClr val="FFFFFF"/>
                </a:solidFill>
                <a:latin typeface="Open Sauce"/>
              </a:rPr>
              <a:t>Date:</a:t>
            </a:r>
          </a:p>
          <a:p>
            <a:pPr marL="0" lvl="0" indent="0" algn="r">
              <a:lnSpc>
                <a:spcPts val="2240"/>
              </a:lnSpc>
              <a:spcBef>
                <a:spcPct val="0"/>
              </a:spcBef>
            </a:pPr>
            <a:r>
              <a:rPr lang="en-US" sz="1600" spc="32" dirty="0">
                <a:solidFill>
                  <a:srgbClr val="FFFFFF"/>
                </a:solidFill>
                <a:latin typeface="Open Sauce"/>
              </a:rPr>
              <a:t>Mardi, 27 Février 2024</a:t>
            </a:r>
          </a:p>
        </p:txBody>
      </p:sp>
      <p:grpSp>
        <p:nvGrpSpPr>
          <p:cNvPr id="17" name="Group 17"/>
          <p:cNvGrpSpPr/>
          <p:nvPr/>
        </p:nvGrpSpPr>
        <p:grpSpPr>
          <a:xfrm>
            <a:off x="14602905" y="1252225"/>
            <a:ext cx="3921017" cy="1027430"/>
            <a:chOff x="0" y="0"/>
            <a:chExt cx="5228023" cy="1369907"/>
          </a:xfrm>
        </p:grpSpPr>
        <p:sp>
          <p:nvSpPr>
            <p:cNvPr id="18" name="TextBox 18"/>
            <p:cNvSpPr txBox="1"/>
            <p:nvPr/>
          </p:nvSpPr>
          <p:spPr>
            <a:xfrm>
              <a:off x="0" y="-66675"/>
              <a:ext cx="5228023" cy="632248"/>
            </a:xfrm>
            <a:prstGeom prst="rect">
              <a:avLst/>
            </a:prstGeom>
          </p:spPr>
          <p:txBody>
            <a:bodyPr lIns="0" tIns="0" rIns="0" bIns="0" rtlCol="0" anchor="t">
              <a:spAutoFit/>
            </a:bodyPr>
            <a:lstStyle/>
            <a:p>
              <a:pPr>
                <a:lnSpc>
                  <a:spcPts val="3919"/>
                </a:lnSpc>
              </a:pPr>
              <a:r>
                <a:rPr lang="en-US" sz="2799">
                  <a:solidFill>
                    <a:srgbClr val="FFFFFF"/>
                  </a:solidFill>
                  <a:latin typeface="Open Sauce Semi-Bold"/>
                </a:rPr>
                <a:t>Session</a:t>
              </a:r>
            </a:p>
          </p:txBody>
        </p:sp>
        <p:sp>
          <p:nvSpPr>
            <p:cNvPr id="19" name="TextBox 19"/>
            <p:cNvSpPr txBox="1"/>
            <p:nvPr/>
          </p:nvSpPr>
          <p:spPr>
            <a:xfrm>
              <a:off x="0" y="737658"/>
              <a:ext cx="5228023" cy="632249"/>
            </a:xfrm>
            <a:prstGeom prst="rect">
              <a:avLst/>
            </a:prstGeom>
          </p:spPr>
          <p:txBody>
            <a:bodyPr lIns="0" tIns="0" rIns="0" bIns="0" rtlCol="0" anchor="t">
              <a:spAutoFit/>
            </a:bodyPr>
            <a:lstStyle/>
            <a:p>
              <a:pPr>
                <a:lnSpc>
                  <a:spcPts val="3919"/>
                </a:lnSpc>
              </a:pPr>
              <a:r>
                <a:rPr lang="en-US" sz="2799" spc="27">
                  <a:solidFill>
                    <a:srgbClr val="FFFFFF"/>
                  </a:solidFill>
                  <a:latin typeface="Open Sauce Heavy"/>
                </a:rPr>
                <a:t> 04</a:t>
              </a:r>
            </a:p>
          </p:txBody>
        </p:sp>
      </p:grpSp>
      <p:sp>
        <p:nvSpPr>
          <p:cNvPr id="20" name="TextBox 20"/>
          <p:cNvSpPr txBox="1"/>
          <p:nvPr/>
        </p:nvSpPr>
        <p:spPr>
          <a:xfrm>
            <a:off x="14206179" y="2519685"/>
            <a:ext cx="3921017" cy="4674870"/>
          </a:xfrm>
          <a:prstGeom prst="rect">
            <a:avLst/>
          </a:prstGeom>
        </p:spPr>
        <p:txBody>
          <a:bodyPr lIns="0" tIns="0" rIns="0" bIns="0" rtlCol="0" anchor="t">
            <a:spAutoFit/>
          </a:bodyPr>
          <a:lstStyle/>
          <a:p>
            <a:pPr marL="410211" lvl="1" indent="-205106">
              <a:lnSpc>
                <a:spcPts val="3420"/>
              </a:lnSpc>
              <a:buFont typeface="Arial"/>
              <a:buChar char="•"/>
            </a:pPr>
            <a:r>
              <a:rPr lang="en-US" sz="1900" spc="38" dirty="0">
                <a:solidFill>
                  <a:srgbClr val="FFFFFF"/>
                </a:solidFill>
                <a:latin typeface="Open Sauce"/>
              </a:rPr>
              <a:t>L'enjeu des langues au Cameroun</a:t>
            </a:r>
          </a:p>
          <a:p>
            <a:pPr marL="410211" lvl="1" indent="-205106">
              <a:lnSpc>
                <a:spcPts val="3420"/>
              </a:lnSpc>
              <a:buFont typeface="Arial"/>
              <a:buChar char="•"/>
            </a:pPr>
            <a:r>
              <a:rPr lang="en-US" sz="1900" spc="38" dirty="0">
                <a:solidFill>
                  <a:srgbClr val="FFFFFF"/>
                </a:solidFill>
                <a:latin typeface="Open Sauce"/>
              </a:rPr>
              <a:t>Le développement durable et les langues</a:t>
            </a:r>
          </a:p>
          <a:p>
            <a:pPr marL="410211" lvl="1" indent="-205106">
              <a:lnSpc>
                <a:spcPts val="3420"/>
              </a:lnSpc>
              <a:buFont typeface="Arial"/>
              <a:buChar char="•"/>
            </a:pPr>
            <a:r>
              <a:rPr lang="en-US" sz="1900" spc="38" dirty="0">
                <a:solidFill>
                  <a:srgbClr val="FFFFFF"/>
                </a:solidFill>
                <a:latin typeface="Open Sauce"/>
              </a:rPr>
              <a:t>Les contradictions entre les politiques de développement et les objectifs de durabilité affichés</a:t>
            </a:r>
          </a:p>
          <a:p>
            <a:pPr>
              <a:lnSpc>
                <a:spcPts val="3420"/>
              </a:lnSpc>
            </a:pPr>
            <a:endParaRPr lang="en-US" sz="1900" spc="38" dirty="0">
              <a:solidFill>
                <a:srgbClr val="FFFFFF"/>
              </a:solidFill>
              <a:latin typeface="Open Sauce"/>
            </a:endParaRPr>
          </a:p>
          <a:p>
            <a:pPr>
              <a:lnSpc>
                <a:spcPts val="3420"/>
              </a:lnSpc>
            </a:pPr>
            <a:endParaRPr lang="en-US" sz="1900" spc="38" dirty="0">
              <a:solidFill>
                <a:srgbClr val="FFFFFF"/>
              </a:solidFill>
              <a:latin typeface="Open Sauce"/>
            </a:endParaRPr>
          </a:p>
        </p:txBody>
      </p:sp>
      <p:sp>
        <p:nvSpPr>
          <p:cNvPr id="21" name="TextBox 21"/>
          <p:cNvSpPr txBox="1"/>
          <p:nvPr/>
        </p:nvSpPr>
        <p:spPr>
          <a:xfrm>
            <a:off x="592040" y="9240520"/>
            <a:ext cx="3921017" cy="274193"/>
          </a:xfrm>
          <a:prstGeom prst="rect">
            <a:avLst/>
          </a:prstGeom>
        </p:spPr>
        <p:txBody>
          <a:bodyPr lIns="0" tIns="0" rIns="0" bIns="0" rtlCol="0" anchor="t">
            <a:spAutoFit/>
          </a:bodyPr>
          <a:lstStyle/>
          <a:p>
            <a:pPr marL="0" lvl="0" indent="0">
              <a:lnSpc>
                <a:spcPts val="2211"/>
              </a:lnSpc>
              <a:spcBef>
                <a:spcPct val="0"/>
              </a:spcBef>
            </a:pPr>
            <a:r>
              <a:rPr lang="en-US" sz="1579" spc="31" dirty="0">
                <a:solidFill>
                  <a:srgbClr val="FFFFFF"/>
                </a:solidFill>
                <a:latin typeface="Open Sauce"/>
              </a:rPr>
              <a:t>Objectifs de développement durable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4282392"/>
            <a:ext cx="4214053" cy="1094740"/>
          </a:xfrm>
          <a:prstGeom prst="rect">
            <a:avLst/>
          </a:prstGeom>
        </p:spPr>
        <p:txBody>
          <a:bodyPr lIns="0" tIns="0" rIns="0" bIns="0" rtlCol="0" anchor="t">
            <a:spAutoFit/>
          </a:bodyPr>
          <a:lstStyle/>
          <a:p>
            <a:pPr>
              <a:lnSpc>
                <a:spcPts val="8960"/>
              </a:lnSpc>
            </a:pPr>
            <a:r>
              <a:rPr lang="en-US" sz="6400">
                <a:solidFill>
                  <a:srgbClr val="1A3B29"/>
                </a:solidFill>
                <a:latin typeface="Open Sauce Heavy"/>
              </a:rPr>
              <a:t>Session 1</a:t>
            </a:r>
          </a:p>
        </p:txBody>
      </p:sp>
      <p:grpSp>
        <p:nvGrpSpPr>
          <p:cNvPr id="3" name="Group 3"/>
          <p:cNvGrpSpPr/>
          <p:nvPr/>
        </p:nvGrpSpPr>
        <p:grpSpPr>
          <a:xfrm>
            <a:off x="7128065" y="546735"/>
            <a:ext cx="9484612" cy="546735"/>
            <a:chOff x="0" y="0"/>
            <a:chExt cx="12646150" cy="728980"/>
          </a:xfrm>
        </p:grpSpPr>
        <p:sp>
          <p:nvSpPr>
            <p:cNvPr id="4" name="TextBox 4"/>
            <p:cNvSpPr txBox="1"/>
            <p:nvPr/>
          </p:nvSpPr>
          <p:spPr>
            <a:xfrm>
              <a:off x="0" y="-66675"/>
              <a:ext cx="3838438" cy="795655"/>
            </a:xfrm>
            <a:prstGeom prst="rect">
              <a:avLst/>
            </a:prstGeom>
          </p:spPr>
          <p:txBody>
            <a:bodyPr lIns="0" tIns="0" rIns="0" bIns="0" rtlCol="0" anchor="t">
              <a:spAutoFit/>
            </a:bodyPr>
            <a:lstStyle/>
            <a:p>
              <a:pPr>
                <a:lnSpc>
                  <a:spcPts val="5040"/>
                </a:lnSpc>
              </a:pPr>
              <a:r>
                <a:rPr lang="en-US" sz="3600">
                  <a:solidFill>
                    <a:srgbClr val="1A3B29"/>
                  </a:solidFill>
                  <a:latin typeface="Open Sauce Semi-Bold"/>
                </a:rPr>
                <a:t>Slide # 1</a:t>
              </a:r>
            </a:p>
          </p:txBody>
        </p:sp>
        <p:sp>
          <p:nvSpPr>
            <p:cNvPr id="5" name="TextBox 5"/>
            <p:cNvSpPr txBox="1"/>
            <p:nvPr/>
          </p:nvSpPr>
          <p:spPr>
            <a:xfrm>
              <a:off x="4387635" y="-28575"/>
              <a:ext cx="8258515" cy="408728"/>
            </a:xfrm>
            <a:prstGeom prst="rect">
              <a:avLst/>
            </a:prstGeom>
          </p:spPr>
          <p:txBody>
            <a:bodyPr lIns="0" tIns="0" rIns="0" bIns="0" rtlCol="0" anchor="t">
              <a:spAutoFit/>
            </a:bodyPr>
            <a:lstStyle/>
            <a:p>
              <a:pPr>
                <a:lnSpc>
                  <a:spcPts val="2660"/>
                </a:lnSpc>
              </a:pPr>
              <a:r>
                <a:rPr lang="en-US" sz="1900" spc="38" dirty="0">
                  <a:solidFill>
                    <a:srgbClr val="1A3B29"/>
                  </a:solidFill>
                  <a:latin typeface="Open Sauce"/>
                </a:rPr>
                <a:t>Zones d’expertise - ODD</a:t>
              </a:r>
            </a:p>
          </p:txBody>
        </p:sp>
      </p:grpSp>
      <p:grpSp>
        <p:nvGrpSpPr>
          <p:cNvPr id="6" name="Group 6"/>
          <p:cNvGrpSpPr/>
          <p:nvPr/>
        </p:nvGrpSpPr>
        <p:grpSpPr>
          <a:xfrm>
            <a:off x="7128065" y="1733431"/>
            <a:ext cx="9484612" cy="546735"/>
            <a:chOff x="0" y="0"/>
            <a:chExt cx="12646150" cy="728980"/>
          </a:xfrm>
        </p:grpSpPr>
        <p:sp>
          <p:nvSpPr>
            <p:cNvPr id="7" name="TextBox 7"/>
            <p:cNvSpPr txBox="1"/>
            <p:nvPr/>
          </p:nvSpPr>
          <p:spPr>
            <a:xfrm>
              <a:off x="0" y="-66675"/>
              <a:ext cx="3838438" cy="795655"/>
            </a:xfrm>
            <a:prstGeom prst="rect">
              <a:avLst/>
            </a:prstGeom>
          </p:spPr>
          <p:txBody>
            <a:bodyPr lIns="0" tIns="0" rIns="0" bIns="0" rtlCol="0" anchor="t">
              <a:spAutoFit/>
            </a:bodyPr>
            <a:lstStyle/>
            <a:p>
              <a:pPr>
                <a:lnSpc>
                  <a:spcPts val="5040"/>
                </a:lnSpc>
              </a:pPr>
              <a:r>
                <a:rPr lang="en-US" sz="3600">
                  <a:solidFill>
                    <a:srgbClr val="1A3B29"/>
                  </a:solidFill>
                  <a:latin typeface="Open Sauce Semi-Bold"/>
                </a:rPr>
                <a:t>Slide # 2</a:t>
              </a:r>
            </a:p>
          </p:txBody>
        </p:sp>
        <p:sp>
          <p:nvSpPr>
            <p:cNvPr id="8" name="TextBox 8"/>
            <p:cNvSpPr txBox="1"/>
            <p:nvPr/>
          </p:nvSpPr>
          <p:spPr>
            <a:xfrm>
              <a:off x="4387635" y="-38100"/>
              <a:ext cx="8258515" cy="418253"/>
            </a:xfrm>
            <a:prstGeom prst="rect">
              <a:avLst/>
            </a:prstGeom>
          </p:spPr>
          <p:txBody>
            <a:bodyPr lIns="0" tIns="0" rIns="0" bIns="0" rtlCol="0" anchor="t">
              <a:spAutoFit/>
            </a:bodyPr>
            <a:lstStyle/>
            <a:p>
              <a:pPr>
                <a:lnSpc>
                  <a:spcPts val="2659"/>
                </a:lnSpc>
              </a:pPr>
              <a:r>
                <a:rPr lang="en-US" sz="1899" spc="37" dirty="0">
                  <a:solidFill>
                    <a:srgbClr val="1A3B29"/>
                  </a:solidFill>
                  <a:latin typeface="Open Sauce"/>
                </a:rPr>
                <a:t>Rôle des ONG</a:t>
              </a:r>
            </a:p>
          </p:txBody>
        </p:sp>
      </p:grpSp>
      <p:grpSp>
        <p:nvGrpSpPr>
          <p:cNvPr id="9" name="Group 9"/>
          <p:cNvGrpSpPr/>
          <p:nvPr/>
        </p:nvGrpSpPr>
        <p:grpSpPr>
          <a:xfrm>
            <a:off x="7128065" y="3120405"/>
            <a:ext cx="9484612" cy="951865"/>
            <a:chOff x="0" y="0"/>
            <a:chExt cx="12646150" cy="1269153"/>
          </a:xfrm>
        </p:grpSpPr>
        <p:sp>
          <p:nvSpPr>
            <p:cNvPr id="10" name="TextBox 10"/>
            <p:cNvSpPr txBox="1"/>
            <p:nvPr/>
          </p:nvSpPr>
          <p:spPr>
            <a:xfrm>
              <a:off x="0" y="-66675"/>
              <a:ext cx="3838438" cy="795655"/>
            </a:xfrm>
            <a:prstGeom prst="rect">
              <a:avLst/>
            </a:prstGeom>
          </p:spPr>
          <p:txBody>
            <a:bodyPr lIns="0" tIns="0" rIns="0" bIns="0" rtlCol="0" anchor="t">
              <a:spAutoFit/>
            </a:bodyPr>
            <a:lstStyle/>
            <a:p>
              <a:pPr>
                <a:lnSpc>
                  <a:spcPts val="5040"/>
                </a:lnSpc>
              </a:pPr>
              <a:r>
                <a:rPr lang="en-US" sz="3600">
                  <a:solidFill>
                    <a:srgbClr val="1A3B29"/>
                  </a:solidFill>
                  <a:latin typeface="Open Sauce Semi-Bold"/>
                </a:rPr>
                <a:t>Slide # 3</a:t>
              </a:r>
            </a:p>
          </p:txBody>
        </p:sp>
        <p:sp>
          <p:nvSpPr>
            <p:cNvPr id="11" name="TextBox 11"/>
            <p:cNvSpPr txBox="1"/>
            <p:nvPr/>
          </p:nvSpPr>
          <p:spPr>
            <a:xfrm>
              <a:off x="4387635" y="-38100"/>
              <a:ext cx="8258515" cy="1307253"/>
            </a:xfrm>
            <a:prstGeom prst="rect">
              <a:avLst/>
            </a:prstGeom>
          </p:spPr>
          <p:txBody>
            <a:bodyPr lIns="0" tIns="0" rIns="0" bIns="0" rtlCol="0" anchor="t">
              <a:spAutoFit/>
            </a:bodyPr>
            <a:lstStyle/>
            <a:p>
              <a:pPr>
                <a:lnSpc>
                  <a:spcPts val="2659"/>
                </a:lnSpc>
              </a:pPr>
              <a:r>
                <a:rPr lang="en-US" sz="1899" spc="37" dirty="0">
                  <a:solidFill>
                    <a:srgbClr val="1A3B29"/>
                  </a:solidFill>
                  <a:latin typeface="Open Sauce"/>
                </a:rPr>
                <a:t>Le genre et le secteur extractif - Approches en matière d’égalité des sexes pour tirer profit du secteur extractif</a:t>
              </a:r>
            </a:p>
          </p:txBody>
        </p:sp>
      </p:grpSp>
      <p:sp>
        <p:nvSpPr>
          <p:cNvPr id="12" name="AutoShape 12"/>
          <p:cNvSpPr/>
          <p:nvPr/>
        </p:nvSpPr>
        <p:spPr>
          <a:xfrm>
            <a:off x="7128065" y="1288732"/>
            <a:ext cx="9484612" cy="0"/>
          </a:xfrm>
          <a:prstGeom prst="line">
            <a:avLst/>
          </a:prstGeom>
          <a:ln w="47625" cap="rnd">
            <a:solidFill>
              <a:srgbClr val="266041"/>
            </a:solidFill>
            <a:prstDash val="solid"/>
            <a:headEnd type="none" w="sm" len="sm"/>
            <a:tailEnd type="none" w="sm" len="sm"/>
          </a:ln>
        </p:spPr>
      </p:sp>
      <p:sp>
        <p:nvSpPr>
          <p:cNvPr id="13" name="AutoShape 13"/>
          <p:cNvSpPr/>
          <p:nvPr/>
        </p:nvSpPr>
        <p:spPr>
          <a:xfrm>
            <a:off x="7128065" y="2751654"/>
            <a:ext cx="9484612" cy="0"/>
          </a:xfrm>
          <a:prstGeom prst="line">
            <a:avLst/>
          </a:prstGeom>
          <a:ln w="47625" cap="rnd">
            <a:solidFill>
              <a:srgbClr val="266041"/>
            </a:solidFill>
            <a:prstDash val="solid"/>
            <a:headEnd type="none" w="sm" len="sm"/>
            <a:tailEnd type="none" w="sm" len="sm"/>
          </a:ln>
        </p:spPr>
      </p:sp>
      <p:grpSp>
        <p:nvGrpSpPr>
          <p:cNvPr id="14" name="Group 14"/>
          <p:cNvGrpSpPr/>
          <p:nvPr/>
        </p:nvGrpSpPr>
        <p:grpSpPr>
          <a:xfrm>
            <a:off x="7128065" y="4767737"/>
            <a:ext cx="9484612" cy="618490"/>
            <a:chOff x="0" y="0"/>
            <a:chExt cx="12646150" cy="824653"/>
          </a:xfrm>
        </p:grpSpPr>
        <p:sp>
          <p:nvSpPr>
            <p:cNvPr id="15" name="TextBox 15"/>
            <p:cNvSpPr txBox="1"/>
            <p:nvPr/>
          </p:nvSpPr>
          <p:spPr>
            <a:xfrm>
              <a:off x="0" y="-66675"/>
              <a:ext cx="3838438" cy="795655"/>
            </a:xfrm>
            <a:prstGeom prst="rect">
              <a:avLst/>
            </a:prstGeom>
          </p:spPr>
          <p:txBody>
            <a:bodyPr lIns="0" tIns="0" rIns="0" bIns="0" rtlCol="0" anchor="t">
              <a:spAutoFit/>
            </a:bodyPr>
            <a:lstStyle/>
            <a:p>
              <a:pPr>
                <a:lnSpc>
                  <a:spcPts val="5040"/>
                </a:lnSpc>
              </a:pPr>
              <a:r>
                <a:rPr lang="en-US" sz="3600">
                  <a:solidFill>
                    <a:srgbClr val="1A3B29"/>
                  </a:solidFill>
                  <a:latin typeface="Open Sauce Semi-Bold"/>
                </a:rPr>
                <a:t>Slide # 4</a:t>
              </a:r>
            </a:p>
          </p:txBody>
        </p:sp>
        <p:sp>
          <p:nvSpPr>
            <p:cNvPr id="16" name="TextBox 16"/>
            <p:cNvSpPr txBox="1"/>
            <p:nvPr/>
          </p:nvSpPr>
          <p:spPr>
            <a:xfrm>
              <a:off x="4387635" y="-38100"/>
              <a:ext cx="8258515" cy="862753"/>
            </a:xfrm>
            <a:prstGeom prst="rect">
              <a:avLst/>
            </a:prstGeom>
          </p:spPr>
          <p:txBody>
            <a:bodyPr lIns="0" tIns="0" rIns="0" bIns="0" rtlCol="0" anchor="t">
              <a:spAutoFit/>
            </a:bodyPr>
            <a:lstStyle/>
            <a:p>
              <a:pPr>
                <a:lnSpc>
                  <a:spcPts val="2659"/>
                </a:lnSpc>
              </a:pPr>
              <a:r>
                <a:rPr lang="en-US" sz="1899" spc="37" dirty="0">
                  <a:solidFill>
                    <a:srgbClr val="1A3B29"/>
                  </a:solidFill>
                  <a:latin typeface="Open Sauce"/>
                </a:rPr>
                <a:t>Genre et Climat dans le contexte de la transition énergétique</a:t>
              </a:r>
            </a:p>
          </p:txBody>
        </p:sp>
      </p:grpSp>
      <p:sp>
        <p:nvSpPr>
          <p:cNvPr id="17" name="AutoShape 17"/>
          <p:cNvSpPr/>
          <p:nvPr/>
        </p:nvSpPr>
        <p:spPr>
          <a:xfrm>
            <a:off x="7128065" y="4406217"/>
            <a:ext cx="9484612" cy="0"/>
          </a:xfrm>
          <a:prstGeom prst="line">
            <a:avLst/>
          </a:prstGeom>
          <a:ln w="47625" cap="rnd">
            <a:solidFill>
              <a:srgbClr val="266041"/>
            </a:solidFill>
            <a:prstDash val="solid"/>
            <a:headEnd type="none" w="sm" len="sm"/>
            <a:tailEnd type="none" w="sm" len="sm"/>
          </a:ln>
        </p:spPr>
      </p:sp>
      <p:sp>
        <p:nvSpPr>
          <p:cNvPr id="18" name="TextBox 18"/>
          <p:cNvSpPr txBox="1"/>
          <p:nvPr/>
        </p:nvSpPr>
        <p:spPr>
          <a:xfrm>
            <a:off x="556925" y="9220200"/>
            <a:ext cx="3921017" cy="274193"/>
          </a:xfrm>
          <a:prstGeom prst="rect">
            <a:avLst/>
          </a:prstGeom>
        </p:spPr>
        <p:txBody>
          <a:bodyPr lIns="0" tIns="0" rIns="0" bIns="0" rtlCol="0" anchor="t">
            <a:spAutoFit/>
          </a:bodyPr>
          <a:lstStyle/>
          <a:p>
            <a:pPr marL="0" lvl="0" indent="0">
              <a:lnSpc>
                <a:spcPts val="2211"/>
              </a:lnSpc>
              <a:spcBef>
                <a:spcPct val="0"/>
              </a:spcBef>
            </a:pPr>
            <a:r>
              <a:rPr lang="en-US" sz="1579" spc="31" dirty="0">
                <a:solidFill>
                  <a:srgbClr val="3F7E44"/>
                </a:solidFill>
                <a:latin typeface="Open Sauce"/>
              </a:rPr>
              <a:t>Objectifs de développement durable</a:t>
            </a:r>
          </a:p>
        </p:txBody>
      </p:sp>
      <p:sp>
        <p:nvSpPr>
          <p:cNvPr id="19" name="TextBox 19"/>
          <p:cNvSpPr txBox="1"/>
          <p:nvPr/>
        </p:nvSpPr>
        <p:spPr>
          <a:xfrm>
            <a:off x="14472382" y="9052916"/>
            <a:ext cx="2786918" cy="550418"/>
          </a:xfrm>
          <a:prstGeom prst="rect">
            <a:avLst/>
          </a:prstGeom>
        </p:spPr>
        <p:txBody>
          <a:bodyPr lIns="0" tIns="0" rIns="0" bIns="0" rtlCol="0" anchor="t">
            <a:spAutoFit/>
          </a:bodyPr>
          <a:lstStyle/>
          <a:p>
            <a:pPr algn="r">
              <a:lnSpc>
                <a:spcPts val="2211"/>
              </a:lnSpc>
            </a:pPr>
            <a:r>
              <a:rPr lang="en-US" sz="1579" spc="31" dirty="0">
                <a:solidFill>
                  <a:srgbClr val="3F7E44"/>
                </a:solidFill>
                <a:latin typeface="Open Sauce"/>
              </a:rPr>
              <a:t>Date:</a:t>
            </a:r>
          </a:p>
          <a:p>
            <a:pPr marL="0" lvl="0" indent="0" algn="r">
              <a:lnSpc>
                <a:spcPts val="2211"/>
              </a:lnSpc>
              <a:spcBef>
                <a:spcPct val="0"/>
              </a:spcBef>
            </a:pPr>
            <a:r>
              <a:rPr lang="en-US" sz="1579" spc="31" dirty="0">
                <a:solidFill>
                  <a:srgbClr val="3F7E44"/>
                </a:solidFill>
                <a:latin typeface="Open Sauce"/>
              </a:rPr>
              <a:t>Mardi, 27 février 2024</a:t>
            </a:r>
          </a:p>
        </p:txBody>
      </p:sp>
      <p:grpSp>
        <p:nvGrpSpPr>
          <p:cNvPr id="20" name="Group 20"/>
          <p:cNvGrpSpPr/>
          <p:nvPr/>
        </p:nvGrpSpPr>
        <p:grpSpPr>
          <a:xfrm>
            <a:off x="556925" y="710684"/>
            <a:ext cx="2020851" cy="2064782"/>
            <a:chOff x="0" y="0"/>
            <a:chExt cx="2694468" cy="2753043"/>
          </a:xfrm>
        </p:grpSpPr>
        <p:pic>
          <p:nvPicPr>
            <p:cNvPr id="21" name="Picture 21"/>
            <p:cNvPicPr>
              <a:picLocks noChangeAspect="1"/>
            </p:cNvPicPr>
            <p:nvPr/>
          </p:nvPicPr>
          <p:blipFill>
            <a:blip r:embed="rId2"/>
            <a:srcRect l="2243" r="2243"/>
            <a:stretch>
              <a:fillRect/>
            </a:stretch>
          </p:blipFill>
          <p:spPr>
            <a:xfrm>
              <a:off x="0" y="0"/>
              <a:ext cx="2694468" cy="2753043"/>
            </a:xfrm>
            <a:prstGeom prst="rect">
              <a:avLst/>
            </a:prstGeom>
          </p:spPr>
        </p:pic>
      </p:grpSp>
      <p:grpSp>
        <p:nvGrpSpPr>
          <p:cNvPr id="22" name="Group 22"/>
          <p:cNvGrpSpPr/>
          <p:nvPr/>
        </p:nvGrpSpPr>
        <p:grpSpPr>
          <a:xfrm>
            <a:off x="2577776" y="661020"/>
            <a:ext cx="2043923" cy="2459385"/>
            <a:chOff x="0" y="0"/>
            <a:chExt cx="2725231" cy="3279180"/>
          </a:xfrm>
        </p:grpSpPr>
        <p:sp>
          <p:nvSpPr>
            <p:cNvPr id="23" name="TextBox 23"/>
            <p:cNvSpPr txBox="1"/>
            <p:nvPr/>
          </p:nvSpPr>
          <p:spPr>
            <a:xfrm>
              <a:off x="0" y="956548"/>
              <a:ext cx="2725231" cy="1535913"/>
            </a:xfrm>
            <a:prstGeom prst="rect">
              <a:avLst/>
            </a:prstGeom>
          </p:spPr>
          <p:txBody>
            <a:bodyPr lIns="0" tIns="0" rIns="0" bIns="0" rtlCol="0" anchor="t">
              <a:spAutoFit/>
            </a:bodyPr>
            <a:lstStyle/>
            <a:p>
              <a:pPr>
                <a:lnSpc>
                  <a:spcPts val="2395"/>
                </a:lnSpc>
              </a:pPr>
              <a:r>
                <a:rPr lang="en-US" sz="1710" dirty="0">
                  <a:solidFill>
                    <a:srgbClr val="3F7E44"/>
                  </a:solidFill>
                  <a:latin typeface="Open Sauce"/>
                </a:rPr>
                <a:t>Consultante - Climate Leadership Fellow ; CEA Consultancy</a:t>
              </a:r>
            </a:p>
          </p:txBody>
        </p:sp>
        <p:sp>
          <p:nvSpPr>
            <p:cNvPr id="24" name="TextBox 24"/>
            <p:cNvSpPr txBox="1"/>
            <p:nvPr/>
          </p:nvSpPr>
          <p:spPr>
            <a:xfrm>
              <a:off x="0" y="-38100"/>
              <a:ext cx="2725231" cy="815340"/>
            </a:xfrm>
            <a:prstGeom prst="rect">
              <a:avLst/>
            </a:prstGeom>
          </p:spPr>
          <p:txBody>
            <a:bodyPr lIns="0" tIns="0" rIns="0" bIns="0" rtlCol="0" anchor="t">
              <a:spAutoFit/>
            </a:bodyPr>
            <a:lstStyle/>
            <a:p>
              <a:pPr>
                <a:lnSpc>
                  <a:spcPts val="2520"/>
                </a:lnSpc>
              </a:pPr>
              <a:r>
                <a:rPr lang="en-US" sz="1800" spc="179">
                  <a:solidFill>
                    <a:srgbClr val="1A3B29"/>
                  </a:solidFill>
                  <a:latin typeface="Open Sauce Heavy"/>
                </a:rPr>
                <a:t>CHIUGO</a:t>
              </a:r>
            </a:p>
            <a:p>
              <a:pPr>
                <a:lnSpc>
                  <a:spcPts val="2520"/>
                </a:lnSpc>
              </a:pPr>
              <a:r>
                <a:rPr lang="en-US" sz="1800" spc="180">
                  <a:solidFill>
                    <a:srgbClr val="1A3B29"/>
                  </a:solidFill>
                  <a:latin typeface="Open Sauce Heavy"/>
                </a:rPr>
                <a:t>AGHAJI</a:t>
              </a:r>
            </a:p>
          </p:txBody>
        </p:sp>
        <p:sp>
          <p:nvSpPr>
            <p:cNvPr id="25" name="TextBox 25"/>
            <p:cNvSpPr txBox="1"/>
            <p:nvPr/>
          </p:nvSpPr>
          <p:spPr>
            <a:xfrm>
              <a:off x="0" y="2637618"/>
              <a:ext cx="2725231" cy="641562"/>
            </a:xfrm>
            <a:prstGeom prst="rect">
              <a:avLst/>
            </a:prstGeom>
          </p:spPr>
          <p:txBody>
            <a:bodyPr lIns="0" tIns="0" rIns="0" bIns="0" rtlCol="0" anchor="t">
              <a:spAutoFit/>
            </a:bodyPr>
            <a:lstStyle/>
            <a:p>
              <a:pPr>
                <a:lnSpc>
                  <a:spcPts val="1960"/>
                </a:lnSpc>
              </a:pPr>
              <a:r>
                <a:rPr lang="en-US" sz="1400" spc="28" dirty="0">
                  <a:solidFill>
                    <a:srgbClr val="000000"/>
                  </a:solidFill>
                  <a:latin typeface="Open Sauce"/>
                </a:rPr>
                <a:t>Experte sur la mise en oeuvre des ODD</a:t>
              </a:r>
            </a:p>
          </p:txBody>
        </p:sp>
      </p:grpSp>
      <p:sp>
        <p:nvSpPr>
          <p:cNvPr id="26" name="AutoShape 26"/>
          <p:cNvSpPr/>
          <p:nvPr/>
        </p:nvSpPr>
        <p:spPr>
          <a:xfrm>
            <a:off x="7128065" y="5876765"/>
            <a:ext cx="9484612" cy="0"/>
          </a:xfrm>
          <a:prstGeom prst="line">
            <a:avLst/>
          </a:prstGeom>
          <a:ln w="47625" cap="rnd">
            <a:solidFill>
              <a:srgbClr val="266041"/>
            </a:solidFill>
            <a:prstDash val="solid"/>
            <a:headEnd type="none" w="sm" len="sm"/>
            <a:tailEnd type="none" w="sm" len="sm"/>
          </a:ln>
        </p:spPr>
      </p:sp>
      <p:grpSp>
        <p:nvGrpSpPr>
          <p:cNvPr id="27" name="Group 27"/>
          <p:cNvGrpSpPr/>
          <p:nvPr/>
        </p:nvGrpSpPr>
        <p:grpSpPr>
          <a:xfrm>
            <a:off x="7128065" y="6263276"/>
            <a:ext cx="9484612" cy="546735"/>
            <a:chOff x="0" y="0"/>
            <a:chExt cx="12646150" cy="728980"/>
          </a:xfrm>
        </p:grpSpPr>
        <p:sp>
          <p:nvSpPr>
            <p:cNvPr id="28" name="TextBox 28"/>
            <p:cNvSpPr txBox="1"/>
            <p:nvPr/>
          </p:nvSpPr>
          <p:spPr>
            <a:xfrm>
              <a:off x="0" y="-66675"/>
              <a:ext cx="3838438" cy="795655"/>
            </a:xfrm>
            <a:prstGeom prst="rect">
              <a:avLst/>
            </a:prstGeom>
          </p:spPr>
          <p:txBody>
            <a:bodyPr lIns="0" tIns="0" rIns="0" bIns="0" rtlCol="0" anchor="t">
              <a:spAutoFit/>
            </a:bodyPr>
            <a:lstStyle/>
            <a:p>
              <a:pPr>
                <a:lnSpc>
                  <a:spcPts val="5040"/>
                </a:lnSpc>
              </a:pPr>
              <a:r>
                <a:rPr lang="en-US" sz="3600">
                  <a:solidFill>
                    <a:srgbClr val="1A3B29"/>
                  </a:solidFill>
                  <a:latin typeface="Open Sauce Semi-Bold"/>
                </a:rPr>
                <a:t>Slide # 5</a:t>
              </a:r>
            </a:p>
          </p:txBody>
        </p:sp>
        <p:sp>
          <p:nvSpPr>
            <p:cNvPr id="29" name="TextBox 29"/>
            <p:cNvSpPr txBox="1"/>
            <p:nvPr/>
          </p:nvSpPr>
          <p:spPr>
            <a:xfrm>
              <a:off x="4387635" y="-28575"/>
              <a:ext cx="8258515" cy="408728"/>
            </a:xfrm>
            <a:prstGeom prst="rect">
              <a:avLst/>
            </a:prstGeom>
          </p:spPr>
          <p:txBody>
            <a:bodyPr lIns="0" tIns="0" rIns="0" bIns="0" rtlCol="0" anchor="t">
              <a:spAutoFit/>
            </a:bodyPr>
            <a:lstStyle/>
            <a:p>
              <a:pPr>
                <a:lnSpc>
                  <a:spcPts val="2660"/>
                </a:lnSpc>
              </a:pPr>
              <a:r>
                <a:rPr lang="en-US" sz="1900" spc="38" dirty="0">
                  <a:solidFill>
                    <a:srgbClr val="1A3B29"/>
                  </a:solidFill>
                  <a:latin typeface="Open Sauce"/>
                </a:rPr>
                <a:t>Objectifs ciblés</a:t>
              </a:r>
            </a:p>
          </p:txBody>
        </p:sp>
      </p:grpSp>
      <p:sp>
        <p:nvSpPr>
          <p:cNvPr id="30" name="AutoShape 30"/>
          <p:cNvSpPr/>
          <p:nvPr/>
        </p:nvSpPr>
        <p:spPr>
          <a:xfrm>
            <a:off x="7128065" y="7239649"/>
            <a:ext cx="9484612" cy="0"/>
          </a:xfrm>
          <a:prstGeom prst="line">
            <a:avLst/>
          </a:prstGeom>
          <a:ln w="47625" cap="rnd">
            <a:solidFill>
              <a:srgbClr val="266041"/>
            </a:solidFill>
            <a:prstDash val="solid"/>
            <a:headEnd type="none" w="sm" len="sm"/>
            <a:tailEnd type="none" w="sm" len="sm"/>
          </a:ln>
        </p:spPr>
      </p:sp>
      <p:grpSp>
        <p:nvGrpSpPr>
          <p:cNvPr id="31" name="Group 31"/>
          <p:cNvGrpSpPr/>
          <p:nvPr/>
        </p:nvGrpSpPr>
        <p:grpSpPr>
          <a:xfrm>
            <a:off x="7128065" y="7728637"/>
            <a:ext cx="9484612" cy="618490"/>
            <a:chOff x="0" y="0"/>
            <a:chExt cx="12646150" cy="824653"/>
          </a:xfrm>
        </p:grpSpPr>
        <p:sp>
          <p:nvSpPr>
            <p:cNvPr id="32" name="TextBox 32"/>
            <p:cNvSpPr txBox="1"/>
            <p:nvPr/>
          </p:nvSpPr>
          <p:spPr>
            <a:xfrm>
              <a:off x="0" y="-66675"/>
              <a:ext cx="3838438" cy="795655"/>
            </a:xfrm>
            <a:prstGeom prst="rect">
              <a:avLst/>
            </a:prstGeom>
          </p:spPr>
          <p:txBody>
            <a:bodyPr lIns="0" tIns="0" rIns="0" bIns="0" rtlCol="0" anchor="t">
              <a:spAutoFit/>
            </a:bodyPr>
            <a:lstStyle/>
            <a:p>
              <a:pPr>
                <a:lnSpc>
                  <a:spcPts val="5040"/>
                </a:lnSpc>
              </a:pPr>
              <a:r>
                <a:rPr lang="en-US" sz="3600">
                  <a:solidFill>
                    <a:srgbClr val="1A3B29"/>
                  </a:solidFill>
                  <a:latin typeface="Open Sauce Semi-Bold"/>
                </a:rPr>
                <a:t>Slide # 6</a:t>
              </a:r>
            </a:p>
          </p:txBody>
        </p:sp>
        <p:sp>
          <p:nvSpPr>
            <p:cNvPr id="33" name="TextBox 33"/>
            <p:cNvSpPr txBox="1"/>
            <p:nvPr/>
          </p:nvSpPr>
          <p:spPr>
            <a:xfrm>
              <a:off x="4387635" y="-38100"/>
              <a:ext cx="8258515" cy="862753"/>
            </a:xfrm>
            <a:prstGeom prst="rect">
              <a:avLst/>
            </a:prstGeom>
          </p:spPr>
          <p:txBody>
            <a:bodyPr lIns="0" tIns="0" rIns="0" bIns="0" rtlCol="0" anchor="t">
              <a:spAutoFit/>
            </a:bodyPr>
            <a:lstStyle/>
            <a:p>
              <a:pPr>
                <a:lnSpc>
                  <a:spcPts val="2659"/>
                </a:lnSpc>
              </a:pPr>
              <a:r>
                <a:rPr lang="en-US" sz="1899" spc="37" dirty="0">
                  <a:solidFill>
                    <a:srgbClr val="1A3B29"/>
                  </a:solidFill>
                  <a:latin typeface="Open Sauce"/>
                </a:rPr>
                <a:t>Défis rencontrés par les ONG et solutions possibles</a:t>
              </a: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65895" y="3019425"/>
            <a:ext cx="1495035" cy="1212337"/>
          </a:xfrm>
          <a:custGeom>
            <a:avLst/>
            <a:gdLst/>
            <a:ahLst/>
            <a:cxnLst/>
            <a:rect l="l" t="t" r="r" b="b"/>
            <a:pathLst>
              <a:path w="1495035" h="1212337">
                <a:moveTo>
                  <a:pt x="0" y="0"/>
                </a:moveTo>
                <a:lnTo>
                  <a:pt x="1495035" y="0"/>
                </a:lnTo>
                <a:lnTo>
                  <a:pt x="1495035" y="1212338"/>
                </a:lnTo>
                <a:lnTo>
                  <a:pt x="0" y="121233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3848517" y="2986806"/>
            <a:ext cx="1111762" cy="1495035"/>
          </a:xfrm>
          <a:custGeom>
            <a:avLst/>
            <a:gdLst/>
            <a:ahLst/>
            <a:cxnLst/>
            <a:rect l="l" t="t" r="r" b="b"/>
            <a:pathLst>
              <a:path w="1111762" h="1495035">
                <a:moveTo>
                  <a:pt x="0" y="0"/>
                </a:moveTo>
                <a:lnTo>
                  <a:pt x="1111763" y="0"/>
                </a:lnTo>
                <a:lnTo>
                  <a:pt x="1111763" y="1495035"/>
                </a:lnTo>
                <a:lnTo>
                  <a:pt x="0" y="149503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6347867" y="2873999"/>
            <a:ext cx="1495035" cy="1495035"/>
          </a:xfrm>
          <a:custGeom>
            <a:avLst/>
            <a:gdLst/>
            <a:ahLst/>
            <a:cxnLst/>
            <a:rect l="l" t="t" r="r" b="b"/>
            <a:pathLst>
              <a:path w="1495035" h="1495035">
                <a:moveTo>
                  <a:pt x="0" y="0"/>
                </a:moveTo>
                <a:lnTo>
                  <a:pt x="1495035" y="0"/>
                </a:lnTo>
                <a:lnTo>
                  <a:pt x="1495035" y="1495035"/>
                </a:lnTo>
                <a:lnTo>
                  <a:pt x="0" y="149503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a:off x="8560335" y="3246399"/>
            <a:ext cx="1495035" cy="1122635"/>
          </a:xfrm>
          <a:custGeom>
            <a:avLst/>
            <a:gdLst/>
            <a:ahLst/>
            <a:cxnLst/>
            <a:rect l="l" t="t" r="r" b="b"/>
            <a:pathLst>
              <a:path w="1495035" h="1122635">
                <a:moveTo>
                  <a:pt x="0" y="0"/>
                </a:moveTo>
                <a:lnTo>
                  <a:pt x="1495035" y="0"/>
                </a:lnTo>
                <a:lnTo>
                  <a:pt x="1495035" y="1122635"/>
                </a:lnTo>
                <a:lnTo>
                  <a:pt x="0" y="112263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 name="Freeform 6"/>
          <p:cNvSpPr/>
          <p:nvPr/>
        </p:nvSpPr>
        <p:spPr>
          <a:xfrm>
            <a:off x="10838805" y="3605207"/>
            <a:ext cx="1495035" cy="763827"/>
          </a:xfrm>
          <a:custGeom>
            <a:avLst/>
            <a:gdLst/>
            <a:ahLst/>
            <a:cxnLst/>
            <a:rect l="l" t="t" r="r" b="b"/>
            <a:pathLst>
              <a:path w="1495035" h="763827">
                <a:moveTo>
                  <a:pt x="0" y="0"/>
                </a:moveTo>
                <a:lnTo>
                  <a:pt x="1495035" y="0"/>
                </a:lnTo>
                <a:lnTo>
                  <a:pt x="1495035" y="763827"/>
                </a:lnTo>
                <a:lnTo>
                  <a:pt x="0" y="76382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7" name="Freeform 7"/>
          <p:cNvSpPr/>
          <p:nvPr/>
        </p:nvSpPr>
        <p:spPr>
          <a:xfrm>
            <a:off x="13212790" y="2982729"/>
            <a:ext cx="1495035" cy="1470571"/>
          </a:xfrm>
          <a:custGeom>
            <a:avLst/>
            <a:gdLst/>
            <a:ahLst/>
            <a:cxnLst/>
            <a:rect l="l" t="t" r="r" b="b"/>
            <a:pathLst>
              <a:path w="1495035" h="1470571">
                <a:moveTo>
                  <a:pt x="0" y="0"/>
                </a:moveTo>
                <a:lnTo>
                  <a:pt x="1495035" y="0"/>
                </a:lnTo>
                <a:lnTo>
                  <a:pt x="1495035" y="1470571"/>
                </a:lnTo>
                <a:lnTo>
                  <a:pt x="0" y="147057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8" name="Freeform 8"/>
          <p:cNvSpPr/>
          <p:nvPr/>
        </p:nvSpPr>
        <p:spPr>
          <a:xfrm>
            <a:off x="15774625" y="3024862"/>
            <a:ext cx="1495035" cy="1456980"/>
          </a:xfrm>
          <a:custGeom>
            <a:avLst/>
            <a:gdLst/>
            <a:ahLst/>
            <a:cxnLst/>
            <a:rect l="l" t="t" r="r" b="b"/>
            <a:pathLst>
              <a:path w="1495035" h="1456980">
                <a:moveTo>
                  <a:pt x="0" y="0"/>
                </a:moveTo>
                <a:lnTo>
                  <a:pt x="1495035" y="0"/>
                </a:lnTo>
                <a:lnTo>
                  <a:pt x="1495035" y="1456979"/>
                </a:lnTo>
                <a:lnTo>
                  <a:pt x="0" y="1456979"/>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9" name="TextBox 9"/>
          <p:cNvSpPr txBox="1"/>
          <p:nvPr/>
        </p:nvSpPr>
        <p:spPr>
          <a:xfrm>
            <a:off x="5271136" y="316039"/>
            <a:ext cx="8115300" cy="971550"/>
          </a:xfrm>
          <a:prstGeom prst="rect">
            <a:avLst/>
          </a:prstGeom>
        </p:spPr>
        <p:txBody>
          <a:bodyPr lIns="0" tIns="0" rIns="0" bIns="0" rtlCol="0" anchor="t">
            <a:spAutoFit/>
          </a:bodyPr>
          <a:lstStyle/>
          <a:p>
            <a:pPr algn="ctr">
              <a:lnSpc>
                <a:spcPts val="7679"/>
              </a:lnSpc>
            </a:pPr>
            <a:r>
              <a:rPr lang="en-US" sz="6399">
                <a:solidFill>
                  <a:srgbClr val="1A3B29"/>
                </a:solidFill>
                <a:latin typeface="Open Sauce Heavy"/>
              </a:rPr>
              <a:t> Session 1</a:t>
            </a:r>
          </a:p>
        </p:txBody>
      </p:sp>
      <p:sp>
        <p:nvSpPr>
          <p:cNvPr id="10" name="TextBox 10"/>
          <p:cNvSpPr txBox="1"/>
          <p:nvPr/>
        </p:nvSpPr>
        <p:spPr>
          <a:xfrm>
            <a:off x="6883936" y="1573145"/>
            <a:ext cx="4889700" cy="490855"/>
          </a:xfrm>
          <a:prstGeom prst="rect">
            <a:avLst/>
          </a:prstGeom>
        </p:spPr>
        <p:txBody>
          <a:bodyPr lIns="0" tIns="0" rIns="0" bIns="0" rtlCol="0" anchor="t">
            <a:spAutoFit/>
          </a:bodyPr>
          <a:lstStyle/>
          <a:p>
            <a:pPr algn="ctr">
              <a:lnSpc>
                <a:spcPts val="3919"/>
              </a:lnSpc>
            </a:pPr>
            <a:r>
              <a:rPr lang="en-US" sz="2799" u="none" spc="55" dirty="0">
                <a:solidFill>
                  <a:srgbClr val="1A3B29"/>
                </a:solidFill>
                <a:latin typeface="Open Sauce Bold"/>
              </a:rPr>
              <a:t>Zones d’expertise - ODD</a:t>
            </a:r>
          </a:p>
        </p:txBody>
      </p:sp>
      <p:sp>
        <p:nvSpPr>
          <p:cNvPr id="11" name="TextBox 11"/>
          <p:cNvSpPr txBox="1"/>
          <p:nvPr/>
        </p:nvSpPr>
        <p:spPr>
          <a:xfrm>
            <a:off x="648585" y="4415200"/>
            <a:ext cx="2129653" cy="1731243"/>
          </a:xfrm>
          <a:prstGeom prst="rect">
            <a:avLst/>
          </a:prstGeom>
        </p:spPr>
        <p:txBody>
          <a:bodyPr lIns="0" tIns="0" rIns="0" bIns="0" rtlCol="0" anchor="t">
            <a:spAutoFit/>
          </a:bodyPr>
          <a:lstStyle/>
          <a:p>
            <a:pPr algn="ctr">
              <a:lnSpc>
                <a:spcPts val="2659"/>
              </a:lnSpc>
              <a:spcBef>
                <a:spcPct val="0"/>
              </a:spcBef>
            </a:pPr>
            <a:r>
              <a:rPr lang="en-US" sz="1899" spc="37" dirty="0">
                <a:solidFill>
                  <a:srgbClr val="1A3B29"/>
                </a:solidFill>
                <a:latin typeface="Open Sauce Bold"/>
              </a:rPr>
              <a:t>Education de </a:t>
            </a:r>
            <a:r>
              <a:rPr lang="en-US" sz="1899" spc="37" dirty="0" err="1" smtClean="0">
                <a:solidFill>
                  <a:srgbClr val="1A3B29"/>
                </a:solidFill>
                <a:latin typeface="Open Sauce Bold"/>
              </a:rPr>
              <a:t>qualité</a:t>
            </a:r>
            <a:endParaRPr lang="en-US" sz="1899" spc="37" dirty="0">
              <a:solidFill>
                <a:srgbClr val="1A3B29"/>
              </a:solidFill>
              <a:latin typeface="Open Sauce Bold"/>
            </a:endParaRPr>
          </a:p>
          <a:p>
            <a:pPr algn="ctr">
              <a:lnSpc>
                <a:spcPts val="2659"/>
              </a:lnSpc>
              <a:spcBef>
                <a:spcPct val="0"/>
              </a:spcBef>
            </a:pPr>
            <a:endParaRPr lang="en-US" sz="1899" spc="37" dirty="0">
              <a:solidFill>
                <a:srgbClr val="1A3B29"/>
              </a:solidFill>
              <a:latin typeface="Open Sauce Bold"/>
            </a:endParaRPr>
          </a:p>
          <a:p>
            <a:pPr algn="ctr">
              <a:lnSpc>
                <a:spcPts val="2659"/>
              </a:lnSpc>
              <a:spcBef>
                <a:spcPct val="0"/>
              </a:spcBef>
            </a:pPr>
            <a:r>
              <a:rPr lang="en-US" sz="1899" spc="37" dirty="0">
                <a:solidFill>
                  <a:srgbClr val="1A3B29"/>
                </a:solidFill>
                <a:latin typeface="Open Sauce"/>
              </a:rPr>
              <a:t>Sensibilisation renforcement des capacites </a:t>
            </a:r>
          </a:p>
        </p:txBody>
      </p:sp>
      <p:sp>
        <p:nvSpPr>
          <p:cNvPr id="12" name="TextBox 12"/>
          <p:cNvSpPr txBox="1"/>
          <p:nvPr/>
        </p:nvSpPr>
        <p:spPr>
          <a:xfrm>
            <a:off x="3054686" y="4481517"/>
            <a:ext cx="2407637" cy="2769989"/>
          </a:xfrm>
          <a:prstGeom prst="rect">
            <a:avLst/>
          </a:prstGeom>
        </p:spPr>
        <p:txBody>
          <a:bodyPr lIns="0" tIns="0" rIns="0" bIns="0" rtlCol="0" anchor="t">
            <a:spAutoFit/>
          </a:bodyPr>
          <a:lstStyle/>
          <a:p>
            <a:pPr algn="ctr">
              <a:lnSpc>
                <a:spcPts val="2659"/>
              </a:lnSpc>
              <a:spcBef>
                <a:spcPct val="0"/>
              </a:spcBef>
            </a:pPr>
            <a:r>
              <a:rPr lang="en-US" sz="1899" spc="37" dirty="0" smtClean="0">
                <a:solidFill>
                  <a:srgbClr val="1A3B29"/>
                </a:solidFill>
                <a:latin typeface="Open Sauce Bold"/>
              </a:rPr>
              <a:t>Egalité </a:t>
            </a:r>
            <a:r>
              <a:rPr lang="en-US" sz="1899" spc="37" dirty="0">
                <a:solidFill>
                  <a:srgbClr val="1A3B29"/>
                </a:solidFill>
                <a:latin typeface="Open Sauce Bold"/>
              </a:rPr>
              <a:t>entre les sexes</a:t>
            </a:r>
          </a:p>
          <a:p>
            <a:pPr algn="ctr">
              <a:lnSpc>
                <a:spcPts val="2659"/>
              </a:lnSpc>
              <a:spcBef>
                <a:spcPct val="0"/>
              </a:spcBef>
            </a:pPr>
            <a:endParaRPr lang="en-US" sz="1899" spc="37" dirty="0">
              <a:solidFill>
                <a:srgbClr val="1A3B29"/>
              </a:solidFill>
              <a:latin typeface="Open Sauce Bold"/>
            </a:endParaRPr>
          </a:p>
          <a:p>
            <a:pPr algn="ctr">
              <a:lnSpc>
                <a:spcPts val="2659"/>
              </a:lnSpc>
              <a:spcBef>
                <a:spcPct val="0"/>
              </a:spcBef>
            </a:pPr>
            <a:r>
              <a:rPr lang="en-US" sz="1899" spc="37" dirty="0">
                <a:solidFill>
                  <a:srgbClr val="1A3B29"/>
                </a:solidFill>
                <a:latin typeface="Open Sauce"/>
              </a:rPr>
              <a:t>Collecte et publication des données H/F</a:t>
            </a:r>
          </a:p>
          <a:p>
            <a:pPr algn="ctr">
              <a:lnSpc>
                <a:spcPts val="2659"/>
              </a:lnSpc>
              <a:spcBef>
                <a:spcPct val="0"/>
              </a:spcBef>
            </a:pPr>
            <a:r>
              <a:rPr lang="en-US" sz="1899" spc="37" dirty="0">
                <a:solidFill>
                  <a:srgbClr val="1A3B29"/>
                </a:solidFill>
                <a:latin typeface="Open Sauce"/>
              </a:rPr>
              <a:t>Codifier les systèmes de prise de décision - prise en compte l’aspect genre</a:t>
            </a:r>
          </a:p>
        </p:txBody>
      </p:sp>
      <p:sp>
        <p:nvSpPr>
          <p:cNvPr id="13" name="TextBox 13"/>
          <p:cNvSpPr txBox="1"/>
          <p:nvPr/>
        </p:nvSpPr>
        <p:spPr>
          <a:xfrm>
            <a:off x="5928936" y="4481517"/>
            <a:ext cx="2332897" cy="2656840"/>
          </a:xfrm>
          <a:prstGeom prst="rect">
            <a:avLst/>
          </a:prstGeom>
        </p:spPr>
        <p:txBody>
          <a:bodyPr lIns="0" tIns="0" rIns="0" bIns="0" rtlCol="0" anchor="t">
            <a:spAutoFit/>
          </a:bodyPr>
          <a:lstStyle/>
          <a:p>
            <a:pPr algn="ctr">
              <a:lnSpc>
                <a:spcPts val="2659"/>
              </a:lnSpc>
              <a:spcBef>
                <a:spcPct val="0"/>
              </a:spcBef>
            </a:pPr>
            <a:r>
              <a:rPr lang="en-US" sz="1899" spc="37">
                <a:solidFill>
                  <a:srgbClr val="1A3B29"/>
                </a:solidFill>
                <a:latin typeface="Open Sauce Bold"/>
              </a:rPr>
              <a:t>Energie Propre et Abordable</a:t>
            </a:r>
          </a:p>
          <a:p>
            <a:pPr algn="ctr">
              <a:lnSpc>
                <a:spcPts val="2659"/>
              </a:lnSpc>
              <a:spcBef>
                <a:spcPct val="0"/>
              </a:spcBef>
            </a:pPr>
            <a:endParaRPr lang="en-US" sz="1899" spc="37">
              <a:solidFill>
                <a:srgbClr val="1A3B29"/>
              </a:solidFill>
              <a:latin typeface="Open Sauce Bold"/>
            </a:endParaRPr>
          </a:p>
          <a:p>
            <a:pPr algn="ctr">
              <a:lnSpc>
                <a:spcPts val="2659"/>
              </a:lnSpc>
              <a:spcBef>
                <a:spcPct val="0"/>
              </a:spcBef>
            </a:pPr>
            <a:r>
              <a:rPr lang="en-US" sz="1899" spc="37">
                <a:solidFill>
                  <a:srgbClr val="1A3B29"/>
                </a:solidFill>
                <a:latin typeface="Open Sauce"/>
              </a:rPr>
              <a:t>Formations sur l’installation des panneaux solaires. </a:t>
            </a:r>
          </a:p>
          <a:p>
            <a:pPr algn="ctr">
              <a:lnSpc>
                <a:spcPts val="2659"/>
              </a:lnSpc>
              <a:spcBef>
                <a:spcPct val="0"/>
              </a:spcBef>
            </a:pPr>
            <a:endParaRPr lang="en-US" sz="1899" spc="37">
              <a:solidFill>
                <a:srgbClr val="1A3B29"/>
              </a:solidFill>
              <a:latin typeface="Open Sauce"/>
            </a:endParaRPr>
          </a:p>
          <a:p>
            <a:pPr algn="ctr">
              <a:lnSpc>
                <a:spcPts val="2659"/>
              </a:lnSpc>
              <a:spcBef>
                <a:spcPct val="0"/>
              </a:spcBef>
            </a:pPr>
            <a:r>
              <a:rPr lang="en-US" sz="1899" spc="37">
                <a:solidFill>
                  <a:srgbClr val="1A3B29"/>
                </a:solidFill>
                <a:latin typeface="Open Sauce"/>
              </a:rPr>
              <a:t>Clean cooking</a:t>
            </a:r>
          </a:p>
        </p:txBody>
      </p:sp>
      <p:sp>
        <p:nvSpPr>
          <p:cNvPr id="14" name="TextBox 14"/>
          <p:cNvSpPr txBox="1"/>
          <p:nvPr/>
        </p:nvSpPr>
        <p:spPr>
          <a:xfrm>
            <a:off x="8279579" y="4481517"/>
            <a:ext cx="2056546" cy="2656840"/>
          </a:xfrm>
          <a:prstGeom prst="rect">
            <a:avLst/>
          </a:prstGeom>
        </p:spPr>
        <p:txBody>
          <a:bodyPr lIns="0" tIns="0" rIns="0" bIns="0" rtlCol="0" anchor="t">
            <a:spAutoFit/>
          </a:bodyPr>
          <a:lstStyle/>
          <a:p>
            <a:pPr algn="ctr">
              <a:lnSpc>
                <a:spcPts val="2659"/>
              </a:lnSpc>
              <a:spcBef>
                <a:spcPct val="0"/>
              </a:spcBef>
            </a:pPr>
            <a:r>
              <a:rPr lang="en-US" sz="1899" spc="37" dirty="0">
                <a:solidFill>
                  <a:srgbClr val="1A3B29"/>
                </a:solidFill>
                <a:latin typeface="Open Sauce Bold"/>
              </a:rPr>
              <a:t>Villes et communautés durables</a:t>
            </a:r>
          </a:p>
          <a:p>
            <a:pPr algn="ctr">
              <a:lnSpc>
                <a:spcPts val="2659"/>
              </a:lnSpc>
              <a:spcBef>
                <a:spcPct val="0"/>
              </a:spcBef>
            </a:pPr>
            <a:endParaRPr lang="en-US" sz="1899" spc="37" dirty="0">
              <a:solidFill>
                <a:srgbClr val="1A3B29"/>
              </a:solidFill>
              <a:latin typeface="Open Sauce Bold"/>
            </a:endParaRPr>
          </a:p>
          <a:p>
            <a:pPr algn="ctr">
              <a:lnSpc>
                <a:spcPts val="2659"/>
              </a:lnSpc>
              <a:spcBef>
                <a:spcPct val="0"/>
              </a:spcBef>
            </a:pPr>
            <a:r>
              <a:rPr lang="en-US" sz="1899" spc="37" dirty="0">
                <a:solidFill>
                  <a:srgbClr val="1A3B29"/>
                </a:solidFill>
                <a:latin typeface="Open Sauce"/>
              </a:rPr>
              <a:t>amélioration de la planification et de la gestion urbaines </a:t>
            </a:r>
          </a:p>
        </p:txBody>
      </p:sp>
      <p:sp>
        <p:nvSpPr>
          <p:cNvPr id="15" name="TextBox 15"/>
          <p:cNvSpPr txBox="1"/>
          <p:nvPr/>
        </p:nvSpPr>
        <p:spPr>
          <a:xfrm>
            <a:off x="10612350" y="4481517"/>
            <a:ext cx="2128854" cy="3779304"/>
          </a:xfrm>
          <a:prstGeom prst="rect">
            <a:avLst/>
          </a:prstGeom>
        </p:spPr>
        <p:txBody>
          <a:bodyPr lIns="0" tIns="0" rIns="0" bIns="0" rtlCol="0" anchor="t">
            <a:spAutoFit/>
          </a:bodyPr>
          <a:lstStyle/>
          <a:p>
            <a:pPr algn="ctr">
              <a:lnSpc>
                <a:spcPts val="2659"/>
              </a:lnSpc>
              <a:spcBef>
                <a:spcPct val="0"/>
              </a:spcBef>
            </a:pPr>
            <a:r>
              <a:rPr lang="en-US" sz="1899" spc="37" dirty="0">
                <a:solidFill>
                  <a:srgbClr val="1A3B29"/>
                </a:solidFill>
                <a:latin typeface="Open Sauce Bold"/>
              </a:rPr>
              <a:t>Lutte contre les changements climatiques</a:t>
            </a:r>
          </a:p>
          <a:p>
            <a:pPr algn="ctr">
              <a:lnSpc>
                <a:spcPts val="2659"/>
              </a:lnSpc>
              <a:spcBef>
                <a:spcPct val="0"/>
              </a:spcBef>
            </a:pPr>
            <a:endParaRPr lang="en-US" sz="1899" spc="37" dirty="0">
              <a:solidFill>
                <a:srgbClr val="1A3B29"/>
              </a:solidFill>
              <a:latin typeface="Open Sauce Bold"/>
            </a:endParaRPr>
          </a:p>
          <a:p>
            <a:pPr algn="ctr">
              <a:lnSpc>
                <a:spcPts val="2659"/>
              </a:lnSpc>
              <a:spcBef>
                <a:spcPct val="0"/>
              </a:spcBef>
            </a:pPr>
            <a:r>
              <a:rPr lang="en-US" sz="1899" spc="37" dirty="0">
                <a:solidFill>
                  <a:srgbClr val="1A3B29"/>
                </a:solidFill>
                <a:latin typeface="Open Sauce"/>
              </a:rPr>
              <a:t>‘Adopt-a-school’ dans 20 localities chaque </a:t>
            </a:r>
            <a:r>
              <a:rPr lang="en-US" sz="1899" spc="37" dirty="0" smtClean="0">
                <a:solidFill>
                  <a:srgbClr val="1A3B29"/>
                </a:solidFill>
                <a:latin typeface="Open Sauce"/>
              </a:rPr>
              <a:t>année</a:t>
            </a:r>
            <a:r>
              <a:rPr lang="en-US" sz="1899" spc="37" dirty="0">
                <a:solidFill>
                  <a:srgbClr val="1A3B29"/>
                </a:solidFill>
                <a:latin typeface="Open Sauce"/>
              </a:rPr>
              <a:t>. Formation pour les membres des gouvernements locaux</a:t>
            </a:r>
          </a:p>
        </p:txBody>
      </p:sp>
      <p:sp>
        <p:nvSpPr>
          <p:cNvPr id="16" name="TextBox 16"/>
          <p:cNvSpPr txBox="1"/>
          <p:nvPr/>
        </p:nvSpPr>
        <p:spPr>
          <a:xfrm>
            <a:off x="13065054" y="4522133"/>
            <a:ext cx="1951693" cy="2313940"/>
          </a:xfrm>
          <a:prstGeom prst="rect">
            <a:avLst/>
          </a:prstGeom>
        </p:spPr>
        <p:txBody>
          <a:bodyPr lIns="0" tIns="0" rIns="0" bIns="0" rtlCol="0" anchor="t">
            <a:spAutoFit/>
          </a:bodyPr>
          <a:lstStyle/>
          <a:p>
            <a:pPr algn="ctr">
              <a:lnSpc>
                <a:spcPts val="2660"/>
              </a:lnSpc>
              <a:spcBef>
                <a:spcPct val="0"/>
              </a:spcBef>
            </a:pPr>
            <a:r>
              <a:rPr lang="en-US" sz="1900" spc="38" dirty="0">
                <a:solidFill>
                  <a:srgbClr val="1A3B29"/>
                </a:solidFill>
                <a:latin typeface="Open Sauce Bold"/>
              </a:rPr>
              <a:t>Paix, Justice et Institutions Efficaces</a:t>
            </a:r>
          </a:p>
          <a:p>
            <a:pPr algn="ctr">
              <a:lnSpc>
                <a:spcPts val="2660"/>
              </a:lnSpc>
              <a:spcBef>
                <a:spcPct val="0"/>
              </a:spcBef>
            </a:pPr>
            <a:endParaRPr lang="en-US" sz="1900" spc="38" dirty="0">
              <a:solidFill>
                <a:srgbClr val="1A3B29"/>
              </a:solidFill>
              <a:latin typeface="Open Sauce Bold"/>
            </a:endParaRPr>
          </a:p>
          <a:p>
            <a:pPr algn="ctr">
              <a:lnSpc>
                <a:spcPts val="2660"/>
              </a:lnSpc>
              <a:spcBef>
                <a:spcPct val="0"/>
              </a:spcBef>
            </a:pPr>
            <a:r>
              <a:rPr lang="en-US" sz="1900" spc="38" dirty="0">
                <a:solidFill>
                  <a:srgbClr val="1A3B29"/>
                </a:solidFill>
                <a:latin typeface="Open Sauce"/>
              </a:rPr>
              <a:t>Réduction des conflits liés au climat</a:t>
            </a:r>
          </a:p>
        </p:txBody>
      </p:sp>
      <p:sp>
        <p:nvSpPr>
          <p:cNvPr id="17" name="TextBox 17"/>
          <p:cNvSpPr txBox="1"/>
          <p:nvPr/>
        </p:nvSpPr>
        <p:spPr>
          <a:xfrm>
            <a:off x="15336475" y="4619629"/>
            <a:ext cx="2371335" cy="2656840"/>
          </a:xfrm>
          <a:prstGeom prst="rect">
            <a:avLst/>
          </a:prstGeom>
        </p:spPr>
        <p:txBody>
          <a:bodyPr lIns="0" tIns="0" rIns="0" bIns="0" rtlCol="0" anchor="t">
            <a:spAutoFit/>
          </a:bodyPr>
          <a:lstStyle/>
          <a:p>
            <a:pPr algn="ctr">
              <a:lnSpc>
                <a:spcPts val="2659"/>
              </a:lnSpc>
              <a:spcBef>
                <a:spcPct val="0"/>
              </a:spcBef>
            </a:pPr>
            <a:r>
              <a:rPr lang="en-US" sz="1899" spc="37" dirty="0">
                <a:solidFill>
                  <a:srgbClr val="1A3B29"/>
                </a:solidFill>
                <a:latin typeface="Open Sauce Bold"/>
              </a:rPr>
              <a:t>Partenariat pour la réalisation des objectifs</a:t>
            </a:r>
          </a:p>
          <a:p>
            <a:pPr algn="ctr">
              <a:lnSpc>
                <a:spcPts val="2659"/>
              </a:lnSpc>
              <a:spcBef>
                <a:spcPct val="0"/>
              </a:spcBef>
            </a:pPr>
            <a:endParaRPr lang="en-US" sz="1899" spc="37" dirty="0">
              <a:solidFill>
                <a:srgbClr val="1A3B29"/>
              </a:solidFill>
              <a:latin typeface="Open Sauce Bold"/>
            </a:endParaRPr>
          </a:p>
          <a:p>
            <a:pPr algn="ctr">
              <a:lnSpc>
                <a:spcPts val="2659"/>
              </a:lnSpc>
              <a:spcBef>
                <a:spcPct val="0"/>
              </a:spcBef>
            </a:pPr>
            <a:r>
              <a:rPr lang="en-US" sz="1899" spc="37" dirty="0">
                <a:solidFill>
                  <a:srgbClr val="1A3B29"/>
                </a:solidFill>
                <a:latin typeface="Open Sauce"/>
              </a:rPr>
              <a:t>Création des synergies avec des ONGs pour accroître l’impact</a:t>
            </a:r>
          </a:p>
        </p:txBody>
      </p:sp>
      <p:sp>
        <p:nvSpPr>
          <p:cNvPr id="18" name="TextBox 18"/>
          <p:cNvSpPr txBox="1"/>
          <p:nvPr/>
        </p:nvSpPr>
        <p:spPr>
          <a:xfrm>
            <a:off x="1097450" y="9391068"/>
            <a:ext cx="1231925" cy="323215"/>
          </a:xfrm>
          <a:prstGeom prst="rect">
            <a:avLst/>
          </a:prstGeom>
        </p:spPr>
        <p:txBody>
          <a:bodyPr lIns="0" tIns="0" rIns="0" bIns="0" rtlCol="0" anchor="t">
            <a:spAutoFit/>
          </a:bodyPr>
          <a:lstStyle/>
          <a:p>
            <a:pPr algn="ctr">
              <a:lnSpc>
                <a:spcPts val="2659"/>
              </a:lnSpc>
              <a:spcBef>
                <a:spcPct val="0"/>
              </a:spcBef>
            </a:pPr>
            <a:r>
              <a:rPr lang="en-US" sz="1899" spc="37">
                <a:solidFill>
                  <a:srgbClr val="1A3B29"/>
                </a:solidFill>
                <a:latin typeface="Open Sauce Bold"/>
              </a:rPr>
              <a:t>Objectif 4</a:t>
            </a:r>
          </a:p>
        </p:txBody>
      </p:sp>
      <p:sp>
        <p:nvSpPr>
          <p:cNvPr id="19" name="TextBox 19"/>
          <p:cNvSpPr txBox="1"/>
          <p:nvPr/>
        </p:nvSpPr>
        <p:spPr>
          <a:xfrm>
            <a:off x="3641426" y="9391068"/>
            <a:ext cx="1234157" cy="323215"/>
          </a:xfrm>
          <a:prstGeom prst="rect">
            <a:avLst/>
          </a:prstGeom>
        </p:spPr>
        <p:txBody>
          <a:bodyPr lIns="0" tIns="0" rIns="0" bIns="0" rtlCol="0" anchor="t">
            <a:spAutoFit/>
          </a:bodyPr>
          <a:lstStyle/>
          <a:p>
            <a:pPr algn="ctr">
              <a:lnSpc>
                <a:spcPts val="2659"/>
              </a:lnSpc>
              <a:spcBef>
                <a:spcPct val="0"/>
              </a:spcBef>
            </a:pPr>
            <a:r>
              <a:rPr lang="en-US" sz="1899" spc="37">
                <a:solidFill>
                  <a:srgbClr val="1A3B29"/>
                </a:solidFill>
                <a:latin typeface="Open Sauce Bold"/>
              </a:rPr>
              <a:t>Objectif 5</a:t>
            </a:r>
          </a:p>
        </p:txBody>
      </p:sp>
      <p:sp>
        <p:nvSpPr>
          <p:cNvPr id="20" name="TextBox 20"/>
          <p:cNvSpPr txBox="1"/>
          <p:nvPr/>
        </p:nvSpPr>
        <p:spPr>
          <a:xfrm>
            <a:off x="6451294" y="9391068"/>
            <a:ext cx="1288182" cy="323215"/>
          </a:xfrm>
          <a:prstGeom prst="rect">
            <a:avLst/>
          </a:prstGeom>
        </p:spPr>
        <p:txBody>
          <a:bodyPr lIns="0" tIns="0" rIns="0" bIns="0" rtlCol="0" anchor="t">
            <a:spAutoFit/>
          </a:bodyPr>
          <a:lstStyle/>
          <a:p>
            <a:pPr algn="ctr">
              <a:lnSpc>
                <a:spcPts val="2659"/>
              </a:lnSpc>
              <a:spcBef>
                <a:spcPct val="0"/>
              </a:spcBef>
            </a:pPr>
            <a:r>
              <a:rPr lang="en-US" sz="1899" spc="37">
                <a:solidFill>
                  <a:srgbClr val="1A3B29"/>
                </a:solidFill>
                <a:latin typeface="Open Sauce Bold"/>
              </a:rPr>
              <a:t>Objectif 7 </a:t>
            </a:r>
          </a:p>
        </p:txBody>
      </p:sp>
      <p:sp>
        <p:nvSpPr>
          <p:cNvPr id="21" name="TextBox 21"/>
          <p:cNvSpPr txBox="1"/>
          <p:nvPr/>
        </p:nvSpPr>
        <p:spPr>
          <a:xfrm>
            <a:off x="8494849" y="9391068"/>
            <a:ext cx="1298302" cy="323215"/>
          </a:xfrm>
          <a:prstGeom prst="rect">
            <a:avLst/>
          </a:prstGeom>
        </p:spPr>
        <p:txBody>
          <a:bodyPr lIns="0" tIns="0" rIns="0" bIns="0" rtlCol="0" anchor="t">
            <a:spAutoFit/>
          </a:bodyPr>
          <a:lstStyle/>
          <a:p>
            <a:pPr algn="ctr">
              <a:lnSpc>
                <a:spcPts val="2659"/>
              </a:lnSpc>
              <a:spcBef>
                <a:spcPct val="0"/>
              </a:spcBef>
            </a:pPr>
            <a:r>
              <a:rPr lang="en-US" sz="1899" spc="37">
                <a:solidFill>
                  <a:srgbClr val="1A3B29"/>
                </a:solidFill>
                <a:latin typeface="Open Sauce Bold"/>
              </a:rPr>
              <a:t>Objectif 11</a:t>
            </a:r>
          </a:p>
        </p:txBody>
      </p:sp>
      <p:sp>
        <p:nvSpPr>
          <p:cNvPr id="22" name="TextBox 22"/>
          <p:cNvSpPr txBox="1"/>
          <p:nvPr/>
        </p:nvSpPr>
        <p:spPr>
          <a:xfrm>
            <a:off x="10911722" y="9391068"/>
            <a:ext cx="1349201" cy="323215"/>
          </a:xfrm>
          <a:prstGeom prst="rect">
            <a:avLst/>
          </a:prstGeom>
        </p:spPr>
        <p:txBody>
          <a:bodyPr lIns="0" tIns="0" rIns="0" bIns="0" rtlCol="0" anchor="t">
            <a:spAutoFit/>
          </a:bodyPr>
          <a:lstStyle/>
          <a:p>
            <a:pPr algn="ctr">
              <a:lnSpc>
                <a:spcPts val="2659"/>
              </a:lnSpc>
              <a:spcBef>
                <a:spcPct val="0"/>
              </a:spcBef>
            </a:pPr>
            <a:r>
              <a:rPr lang="en-US" sz="1899" spc="37">
                <a:solidFill>
                  <a:srgbClr val="1A3B29"/>
                </a:solidFill>
                <a:latin typeface="Open Sauce Bold"/>
              </a:rPr>
              <a:t>Objectif 13</a:t>
            </a:r>
          </a:p>
        </p:txBody>
      </p:sp>
      <p:sp>
        <p:nvSpPr>
          <p:cNvPr id="23" name="TextBox 23"/>
          <p:cNvSpPr txBox="1"/>
          <p:nvPr/>
        </p:nvSpPr>
        <p:spPr>
          <a:xfrm>
            <a:off x="13386436" y="9391068"/>
            <a:ext cx="1418704" cy="323215"/>
          </a:xfrm>
          <a:prstGeom prst="rect">
            <a:avLst/>
          </a:prstGeom>
        </p:spPr>
        <p:txBody>
          <a:bodyPr lIns="0" tIns="0" rIns="0" bIns="0" rtlCol="0" anchor="t">
            <a:spAutoFit/>
          </a:bodyPr>
          <a:lstStyle/>
          <a:p>
            <a:pPr algn="ctr">
              <a:lnSpc>
                <a:spcPts val="2659"/>
              </a:lnSpc>
              <a:spcBef>
                <a:spcPct val="0"/>
              </a:spcBef>
            </a:pPr>
            <a:r>
              <a:rPr lang="en-US" sz="1899" spc="37">
                <a:solidFill>
                  <a:srgbClr val="1A3B29"/>
                </a:solidFill>
                <a:latin typeface="Open Sauce Bold"/>
              </a:rPr>
              <a:t>Objectif 16 </a:t>
            </a:r>
          </a:p>
        </p:txBody>
      </p:sp>
      <p:sp>
        <p:nvSpPr>
          <p:cNvPr id="24" name="TextBox 24"/>
          <p:cNvSpPr txBox="1"/>
          <p:nvPr/>
        </p:nvSpPr>
        <p:spPr>
          <a:xfrm>
            <a:off x="15855988" y="9391068"/>
            <a:ext cx="1332309" cy="323215"/>
          </a:xfrm>
          <a:prstGeom prst="rect">
            <a:avLst/>
          </a:prstGeom>
        </p:spPr>
        <p:txBody>
          <a:bodyPr lIns="0" tIns="0" rIns="0" bIns="0" rtlCol="0" anchor="t">
            <a:spAutoFit/>
          </a:bodyPr>
          <a:lstStyle/>
          <a:p>
            <a:pPr algn="ctr">
              <a:lnSpc>
                <a:spcPts val="2659"/>
              </a:lnSpc>
              <a:spcBef>
                <a:spcPct val="0"/>
              </a:spcBef>
            </a:pPr>
            <a:r>
              <a:rPr lang="en-US" sz="1899" spc="37">
                <a:solidFill>
                  <a:srgbClr val="1A3B29"/>
                </a:solidFill>
                <a:latin typeface="Open Sauce Bold"/>
              </a:rPr>
              <a:t>Objectif 17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461680" y="3385029"/>
            <a:ext cx="1495035" cy="641506"/>
          </a:xfrm>
          <a:custGeom>
            <a:avLst/>
            <a:gdLst/>
            <a:ahLst/>
            <a:cxnLst/>
            <a:rect l="l" t="t" r="r" b="b"/>
            <a:pathLst>
              <a:path w="1495035" h="641506">
                <a:moveTo>
                  <a:pt x="0" y="0"/>
                </a:moveTo>
                <a:lnTo>
                  <a:pt x="1495035" y="0"/>
                </a:lnTo>
                <a:lnTo>
                  <a:pt x="1495035" y="641506"/>
                </a:lnTo>
                <a:lnTo>
                  <a:pt x="0" y="64150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0389341" y="3099613"/>
            <a:ext cx="1495035" cy="1269421"/>
          </a:xfrm>
          <a:custGeom>
            <a:avLst/>
            <a:gdLst/>
            <a:ahLst/>
            <a:cxnLst/>
            <a:rect l="l" t="t" r="r" b="b"/>
            <a:pathLst>
              <a:path w="1495035" h="1269421">
                <a:moveTo>
                  <a:pt x="0" y="0"/>
                </a:moveTo>
                <a:lnTo>
                  <a:pt x="1495035" y="0"/>
                </a:lnTo>
                <a:lnTo>
                  <a:pt x="1495035" y="1269421"/>
                </a:lnTo>
                <a:lnTo>
                  <a:pt x="0" y="126942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12175598" y="3179802"/>
            <a:ext cx="1495035" cy="1051961"/>
          </a:xfrm>
          <a:custGeom>
            <a:avLst/>
            <a:gdLst/>
            <a:ahLst/>
            <a:cxnLst/>
            <a:rect l="l" t="t" r="r" b="b"/>
            <a:pathLst>
              <a:path w="1495035" h="1051961">
                <a:moveTo>
                  <a:pt x="0" y="0"/>
                </a:moveTo>
                <a:lnTo>
                  <a:pt x="1495035" y="0"/>
                </a:lnTo>
                <a:lnTo>
                  <a:pt x="1495035" y="1051961"/>
                </a:lnTo>
                <a:lnTo>
                  <a:pt x="0" y="105196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a:off x="13949005" y="3099613"/>
            <a:ext cx="1495035" cy="1212337"/>
          </a:xfrm>
          <a:custGeom>
            <a:avLst/>
            <a:gdLst/>
            <a:ahLst/>
            <a:cxnLst/>
            <a:rect l="l" t="t" r="r" b="b"/>
            <a:pathLst>
              <a:path w="1495035" h="1212337">
                <a:moveTo>
                  <a:pt x="0" y="0"/>
                </a:moveTo>
                <a:lnTo>
                  <a:pt x="1495035" y="0"/>
                </a:lnTo>
                <a:lnTo>
                  <a:pt x="1495035" y="1212338"/>
                </a:lnTo>
                <a:lnTo>
                  <a:pt x="0" y="121233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 name="Freeform 6"/>
          <p:cNvSpPr/>
          <p:nvPr/>
        </p:nvSpPr>
        <p:spPr>
          <a:xfrm>
            <a:off x="15955901" y="2958265"/>
            <a:ext cx="1111762" cy="1495035"/>
          </a:xfrm>
          <a:custGeom>
            <a:avLst/>
            <a:gdLst/>
            <a:ahLst/>
            <a:cxnLst/>
            <a:rect l="l" t="t" r="r" b="b"/>
            <a:pathLst>
              <a:path w="1111762" h="1495035">
                <a:moveTo>
                  <a:pt x="0" y="0"/>
                </a:moveTo>
                <a:lnTo>
                  <a:pt x="1111763" y="0"/>
                </a:lnTo>
                <a:lnTo>
                  <a:pt x="1111763" y="1495035"/>
                </a:lnTo>
                <a:lnTo>
                  <a:pt x="0" y="149503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7" name="Freeform 7"/>
          <p:cNvSpPr/>
          <p:nvPr/>
        </p:nvSpPr>
        <p:spPr>
          <a:xfrm>
            <a:off x="8661471" y="4519617"/>
            <a:ext cx="1095453" cy="1495035"/>
          </a:xfrm>
          <a:custGeom>
            <a:avLst/>
            <a:gdLst/>
            <a:ahLst/>
            <a:cxnLst/>
            <a:rect l="l" t="t" r="r" b="b"/>
            <a:pathLst>
              <a:path w="1095453" h="1495035">
                <a:moveTo>
                  <a:pt x="0" y="0"/>
                </a:moveTo>
                <a:lnTo>
                  <a:pt x="1095453" y="0"/>
                </a:lnTo>
                <a:lnTo>
                  <a:pt x="1095453" y="1495035"/>
                </a:lnTo>
                <a:lnTo>
                  <a:pt x="0" y="149503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8" name="Freeform 8"/>
          <p:cNvSpPr/>
          <p:nvPr/>
        </p:nvSpPr>
        <p:spPr>
          <a:xfrm>
            <a:off x="10389341" y="4613247"/>
            <a:ext cx="1495035" cy="1495035"/>
          </a:xfrm>
          <a:custGeom>
            <a:avLst/>
            <a:gdLst/>
            <a:ahLst/>
            <a:cxnLst/>
            <a:rect l="l" t="t" r="r" b="b"/>
            <a:pathLst>
              <a:path w="1495035" h="1495035">
                <a:moveTo>
                  <a:pt x="0" y="0"/>
                </a:moveTo>
                <a:lnTo>
                  <a:pt x="1495035" y="0"/>
                </a:lnTo>
                <a:lnTo>
                  <a:pt x="1495035" y="1495035"/>
                </a:lnTo>
                <a:lnTo>
                  <a:pt x="0" y="149503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9" name="Freeform 9"/>
          <p:cNvSpPr/>
          <p:nvPr/>
        </p:nvSpPr>
        <p:spPr>
          <a:xfrm>
            <a:off x="12175598" y="4519617"/>
            <a:ext cx="1405333" cy="1495035"/>
          </a:xfrm>
          <a:custGeom>
            <a:avLst/>
            <a:gdLst/>
            <a:ahLst/>
            <a:cxnLst/>
            <a:rect l="l" t="t" r="r" b="b"/>
            <a:pathLst>
              <a:path w="1405333" h="1495035">
                <a:moveTo>
                  <a:pt x="0" y="0"/>
                </a:moveTo>
                <a:lnTo>
                  <a:pt x="1405333" y="0"/>
                </a:lnTo>
                <a:lnTo>
                  <a:pt x="1405333" y="1495035"/>
                </a:lnTo>
                <a:lnTo>
                  <a:pt x="0" y="1495035"/>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0" name="Freeform 10"/>
          <p:cNvSpPr/>
          <p:nvPr/>
        </p:nvSpPr>
        <p:spPr>
          <a:xfrm>
            <a:off x="13953698" y="4519617"/>
            <a:ext cx="1495035" cy="1495035"/>
          </a:xfrm>
          <a:custGeom>
            <a:avLst/>
            <a:gdLst/>
            <a:ahLst/>
            <a:cxnLst/>
            <a:rect l="l" t="t" r="r" b="b"/>
            <a:pathLst>
              <a:path w="1495035" h="1495035">
                <a:moveTo>
                  <a:pt x="0" y="0"/>
                </a:moveTo>
                <a:lnTo>
                  <a:pt x="1495035" y="0"/>
                </a:lnTo>
                <a:lnTo>
                  <a:pt x="1495035" y="1495035"/>
                </a:lnTo>
                <a:lnTo>
                  <a:pt x="0" y="1495035"/>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1" name="Freeform 11"/>
          <p:cNvSpPr/>
          <p:nvPr/>
        </p:nvSpPr>
        <p:spPr>
          <a:xfrm>
            <a:off x="15764265" y="4519617"/>
            <a:ext cx="1495035" cy="1495035"/>
          </a:xfrm>
          <a:custGeom>
            <a:avLst/>
            <a:gdLst/>
            <a:ahLst/>
            <a:cxnLst/>
            <a:rect l="l" t="t" r="r" b="b"/>
            <a:pathLst>
              <a:path w="1495035" h="1495035">
                <a:moveTo>
                  <a:pt x="0" y="0"/>
                </a:moveTo>
                <a:lnTo>
                  <a:pt x="1495035" y="0"/>
                </a:lnTo>
                <a:lnTo>
                  <a:pt x="1495035" y="1495035"/>
                </a:lnTo>
                <a:lnTo>
                  <a:pt x="0" y="1495035"/>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12" name="Freeform 12"/>
          <p:cNvSpPr/>
          <p:nvPr/>
        </p:nvSpPr>
        <p:spPr>
          <a:xfrm>
            <a:off x="8461680" y="6369708"/>
            <a:ext cx="1495035" cy="1122635"/>
          </a:xfrm>
          <a:custGeom>
            <a:avLst/>
            <a:gdLst/>
            <a:ahLst/>
            <a:cxnLst/>
            <a:rect l="l" t="t" r="r" b="b"/>
            <a:pathLst>
              <a:path w="1495035" h="1122635">
                <a:moveTo>
                  <a:pt x="0" y="0"/>
                </a:moveTo>
                <a:lnTo>
                  <a:pt x="1495035" y="0"/>
                </a:lnTo>
                <a:lnTo>
                  <a:pt x="1495035" y="1122635"/>
                </a:lnTo>
                <a:lnTo>
                  <a:pt x="0" y="1122635"/>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13" name="Freeform 13"/>
          <p:cNvSpPr/>
          <p:nvPr/>
        </p:nvSpPr>
        <p:spPr>
          <a:xfrm>
            <a:off x="10389341" y="6554549"/>
            <a:ext cx="1495035" cy="752954"/>
          </a:xfrm>
          <a:custGeom>
            <a:avLst/>
            <a:gdLst/>
            <a:ahLst/>
            <a:cxnLst/>
            <a:rect l="l" t="t" r="r" b="b"/>
            <a:pathLst>
              <a:path w="1495035" h="752954">
                <a:moveTo>
                  <a:pt x="0" y="0"/>
                </a:moveTo>
                <a:lnTo>
                  <a:pt x="1495035" y="0"/>
                </a:lnTo>
                <a:lnTo>
                  <a:pt x="1495035" y="752954"/>
                </a:lnTo>
                <a:lnTo>
                  <a:pt x="0" y="752954"/>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14" name="Freeform 14"/>
          <p:cNvSpPr/>
          <p:nvPr/>
        </p:nvSpPr>
        <p:spPr>
          <a:xfrm>
            <a:off x="12130747" y="6549112"/>
            <a:ext cx="1495035" cy="763827"/>
          </a:xfrm>
          <a:custGeom>
            <a:avLst/>
            <a:gdLst/>
            <a:ahLst/>
            <a:cxnLst/>
            <a:rect l="l" t="t" r="r" b="b"/>
            <a:pathLst>
              <a:path w="1495035" h="763827">
                <a:moveTo>
                  <a:pt x="0" y="0"/>
                </a:moveTo>
                <a:lnTo>
                  <a:pt x="1495035" y="0"/>
                </a:lnTo>
                <a:lnTo>
                  <a:pt x="1495035" y="763827"/>
                </a:lnTo>
                <a:lnTo>
                  <a:pt x="0" y="763827"/>
                </a:lnTo>
                <a:lnTo>
                  <a:pt x="0" y="0"/>
                </a:lnTo>
                <a:close/>
              </a:path>
            </a:pathLst>
          </a:custGeom>
          <a:blipFill>
            <a:blip r:embed="rId26">
              <a:extLst>
                <a:ext uri="{96DAC541-7B7A-43D3-8B79-37D633B846F1}">
                  <asvg:svgBlip xmlns:asvg="http://schemas.microsoft.com/office/drawing/2016/SVG/main" xmlns="" r:embed="rId27"/>
                </a:ext>
              </a:extLst>
            </a:blip>
            <a:stretch>
              <a:fillRect/>
            </a:stretch>
          </a:blipFill>
        </p:spPr>
      </p:sp>
      <p:sp>
        <p:nvSpPr>
          <p:cNvPr id="15" name="Freeform 15"/>
          <p:cNvSpPr/>
          <p:nvPr/>
        </p:nvSpPr>
        <p:spPr>
          <a:xfrm>
            <a:off x="13953698" y="6296315"/>
            <a:ext cx="1495035" cy="1269421"/>
          </a:xfrm>
          <a:custGeom>
            <a:avLst/>
            <a:gdLst/>
            <a:ahLst/>
            <a:cxnLst/>
            <a:rect l="l" t="t" r="r" b="b"/>
            <a:pathLst>
              <a:path w="1495035" h="1269421">
                <a:moveTo>
                  <a:pt x="0" y="0"/>
                </a:moveTo>
                <a:lnTo>
                  <a:pt x="1495035" y="0"/>
                </a:lnTo>
                <a:lnTo>
                  <a:pt x="1495035" y="1269421"/>
                </a:lnTo>
                <a:lnTo>
                  <a:pt x="0" y="1269421"/>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sp>
      <p:sp>
        <p:nvSpPr>
          <p:cNvPr id="16" name="Freeform 16"/>
          <p:cNvSpPr/>
          <p:nvPr/>
        </p:nvSpPr>
        <p:spPr>
          <a:xfrm>
            <a:off x="15764265" y="6193022"/>
            <a:ext cx="1495035" cy="1476007"/>
          </a:xfrm>
          <a:custGeom>
            <a:avLst/>
            <a:gdLst/>
            <a:ahLst/>
            <a:cxnLst/>
            <a:rect l="l" t="t" r="r" b="b"/>
            <a:pathLst>
              <a:path w="1495035" h="1476007">
                <a:moveTo>
                  <a:pt x="0" y="0"/>
                </a:moveTo>
                <a:lnTo>
                  <a:pt x="1495035" y="0"/>
                </a:lnTo>
                <a:lnTo>
                  <a:pt x="1495035" y="1476007"/>
                </a:lnTo>
                <a:lnTo>
                  <a:pt x="0" y="1476007"/>
                </a:lnTo>
                <a:lnTo>
                  <a:pt x="0" y="0"/>
                </a:lnTo>
                <a:close/>
              </a:path>
            </a:pathLst>
          </a:custGeom>
          <a:blipFill>
            <a:blip r:embed="rId30">
              <a:extLst>
                <a:ext uri="{96DAC541-7B7A-43D3-8B79-37D633B846F1}">
                  <asvg:svgBlip xmlns:asvg="http://schemas.microsoft.com/office/drawing/2016/SVG/main" xmlns="" r:embed="rId31"/>
                </a:ext>
              </a:extLst>
            </a:blip>
            <a:stretch>
              <a:fillRect/>
            </a:stretch>
          </a:blipFill>
        </p:spPr>
      </p:sp>
      <p:sp>
        <p:nvSpPr>
          <p:cNvPr id="17" name="Freeform 17"/>
          <p:cNvSpPr/>
          <p:nvPr/>
        </p:nvSpPr>
        <p:spPr>
          <a:xfrm>
            <a:off x="8461680" y="7787729"/>
            <a:ext cx="1495035" cy="1470571"/>
          </a:xfrm>
          <a:custGeom>
            <a:avLst/>
            <a:gdLst/>
            <a:ahLst/>
            <a:cxnLst/>
            <a:rect l="l" t="t" r="r" b="b"/>
            <a:pathLst>
              <a:path w="1495035" h="1470571">
                <a:moveTo>
                  <a:pt x="0" y="0"/>
                </a:moveTo>
                <a:lnTo>
                  <a:pt x="1495035" y="0"/>
                </a:lnTo>
                <a:lnTo>
                  <a:pt x="1495035" y="1470571"/>
                </a:lnTo>
                <a:lnTo>
                  <a:pt x="0" y="1470571"/>
                </a:lnTo>
                <a:lnTo>
                  <a:pt x="0" y="0"/>
                </a:lnTo>
                <a:close/>
              </a:path>
            </a:pathLst>
          </a:custGeom>
          <a:blipFill>
            <a:blip r:embed="rId32">
              <a:extLst>
                <a:ext uri="{96DAC541-7B7A-43D3-8B79-37D633B846F1}">
                  <asvg:svgBlip xmlns:asvg="http://schemas.microsoft.com/office/drawing/2016/SVG/main" xmlns="" r:embed="rId33"/>
                </a:ext>
              </a:extLst>
            </a:blip>
            <a:stretch>
              <a:fillRect/>
            </a:stretch>
          </a:blipFill>
        </p:spPr>
      </p:sp>
      <p:sp>
        <p:nvSpPr>
          <p:cNvPr id="18" name="Freeform 18"/>
          <p:cNvSpPr/>
          <p:nvPr/>
        </p:nvSpPr>
        <p:spPr>
          <a:xfrm>
            <a:off x="10389341" y="7801320"/>
            <a:ext cx="1495035" cy="1456980"/>
          </a:xfrm>
          <a:custGeom>
            <a:avLst/>
            <a:gdLst/>
            <a:ahLst/>
            <a:cxnLst/>
            <a:rect l="l" t="t" r="r" b="b"/>
            <a:pathLst>
              <a:path w="1495035" h="1456980">
                <a:moveTo>
                  <a:pt x="0" y="0"/>
                </a:moveTo>
                <a:lnTo>
                  <a:pt x="1495035" y="0"/>
                </a:lnTo>
                <a:lnTo>
                  <a:pt x="1495035" y="1456980"/>
                </a:lnTo>
                <a:lnTo>
                  <a:pt x="0" y="1456980"/>
                </a:lnTo>
                <a:lnTo>
                  <a:pt x="0" y="0"/>
                </a:lnTo>
                <a:close/>
              </a:path>
            </a:pathLst>
          </a:custGeom>
          <a:blipFill>
            <a:blip r:embed="rId34">
              <a:extLst>
                <a:ext uri="{96DAC541-7B7A-43D3-8B79-37D633B846F1}">
                  <asvg:svgBlip xmlns:asvg="http://schemas.microsoft.com/office/drawing/2016/SVG/main" xmlns="" r:embed="rId35"/>
                </a:ext>
              </a:extLst>
            </a:blip>
            <a:stretch>
              <a:fillRect/>
            </a:stretch>
          </a:blipFill>
        </p:spPr>
      </p:sp>
      <p:sp>
        <p:nvSpPr>
          <p:cNvPr id="19" name="TextBox 19"/>
          <p:cNvSpPr txBox="1"/>
          <p:nvPr/>
        </p:nvSpPr>
        <p:spPr>
          <a:xfrm>
            <a:off x="6166469" y="180975"/>
            <a:ext cx="5955062" cy="1819275"/>
          </a:xfrm>
          <a:prstGeom prst="rect">
            <a:avLst/>
          </a:prstGeom>
        </p:spPr>
        <p:txBody>
          <a:bodyPr lIns="0" tIns="0" rIns="0" bIns="0" rtlCol="0" anchor="t">
            <a:spAutoFit/>
          </a:bodyPr>
          <a:lstStyle/>
          <a:p>
            <a:pPr algn="ctr">
              <a:lnSpc>
                <a:spcPts val="7679"/>
              </a:lnSpc>
            </a:pPr>
            <a:r>
              <a:rPr lang="en-US" sz="6399">
                <a:solidFill>
                  <a:srgbClr val="1A3B29"/>
                </a:solidFill>
                <a:latin typeface="Open Sauce Heavy"/>
              </a:rPr>
              <a:t>Session 1</a:t>
            </a:r>
          </a:p>
          <a:p>
            <a:pPr>
              <a:lnSpc>
                <a:spcPts val="6720"/>
              </a:lnSpc>
            </a:pPr>
            <a:endParaRPr lang="en-US" sz="6399">
              <a:solidFill>
                <a:srgbClr val="1A3B29"/>
              </a:solidFill>
              <a:latin typeface="Open Sauce Heavy"/>
            </a:endParaRPr>
          </a:p>
        </p:txBody>
      </p:sp>
      <p:sp>
        <p:nvSpPr>
          <p:cNvPr id="20" name="TextBox 20"/>
          <p:cNvSpPr txBox="1"/>
          <p:nvPr/>
        </p:nvSpPr>
        <p:spPr>
          <a:xfrm>
            <a:off x="923982" y="3502003"/>
            <a:ext cx="6909048" cy="3990340"/>
          </a:xfrm>
          <a:prstGeom prst="rect">
            <a:avLst/>
          </a:prstGeom>
        </p:spPr>
        <p:txBody>
          <a:bodyPr lIns="0" tIns="0" rIns="0" bIns="0" rtlCol="0" anchor="t">
            <a:spAutoFit/>
          </a:bodyPr>
          <a:lstStyle/>
          <a:p>
            <a:pPr algn="just">
              <a:lnSpc>
                <a:spcPts val="2659"/>
              </a:lnSpc>
              <a:spcBef>
                <a:spcPct val="0"/>
              </a:spcBef>
            </a:pPr>
            <a:r>
              <a:rPr lang="en-US" sz="1899" spc="37" dirty="0">
                <a:solidFill>
                  <a:srgbClr val="1A3B29"/>
                </a:solidFill>
                <a:latin typeface="Open Sauce"/>
              </a:rPr>
              <a:t>-Autonomisation + soutien des Communautés locaux</a:t>
            </a:r>
          </a:p>
          <a:p>
            <a:pPr algn="just">
              <a:lnSpc>
                <a:spcPts val="2659"/>
              </a:lnSpc>
              <a:spcBef>
                <a:spcPct val="0"/>
              </a:spcBef>
            </a:pPr>
            <a:endParaRPr lang="en-US" sz="1899" spc="37" dirty="0">
              <a:solidFill>
                <a:srgbClr val="1A3B29"/>
              </a:solidFill>
              <a:latin typeface="Open Sauce"/>
            </a:endParaRPr>
          </a:p>
          <a:p>
            <a:pPr algn="just">
              <a:lnSpc>
                <a:spcPts val="2659"/>
              </a:lnSpc>
              <a:spcBef>
                <a:spcPct val="0"/>
              </a:spcBef>
            </a:pPr>
            <a:r>
              <a:rPr lang="en-US" sz="1899" spc="37" dirty="0">
                <a:solidFill>
                  <a:srgbClr val="1A3B29"/>
                </a:solidFill>
                <a:latin typeface="Open Sauce"/>
              </a:rPr>
              <a:t>-Plaidoyer, Sensibilisation et Education </a:t>
            </a:r>
          </a:p>
          <a:p>
            <a:pPr algn="just">
              <a:lnSpc>
                <a:spcPts val="2659"/>
              </a:lnSpc>
              <a:spcBef>
                <a:spcPct val="0"/>
              </a:spcBef>
            </a:pPr>
            <a:endParaRPr lang="en-US" sz="1899" spc="37" dirty="0">
              <a:solidFill>
                <a:srgbClr val="1A3B29"/>
              </a:solidFill>
              <a:latin typeface="Open Sauce"/>
            </a:endParaRPr>
          </a:p>
          <a:p>
            <a:pPr algn="just">
              <a:lnSpc>
                <a:spcPts val="2659"/>
              </a:lnSpc>
              <a:spcBef>
                <a:spcPct val="0"/>
              </a:spcBef>
            </a:pPr>
            <a:r>
              <a:rPr lang="en-US" sz="1899" spc="37" dirty="0">
                <a:solidFill>
                  <a:srgbClr val="1A3B29"/>
                </a:solidFill>
                <a:latin typeface="Open Sauce"/>
              </a:rPr>
              <a:t>-Renforcement des capacites </a:t>
            </a:r>
          </a:p>
          <a:p>
            <a:pPr algn="just">
              <a:lnSpc>
                <a:spcPts val="2659"/>
              </a:lnSpc>
              <a:spcBef>
                <a:spcPct val="0"/>
              </a:spcBef>
            </a:pPr>
            <a:endParaRPr lang="en-US" sz="1899" spc="37" dirty="0">
              <a:solidFill>
                <a:srgbClr val="1A3B29"/>
              </a:solidFill>
              <a:latin typeface="Open Sauce"/>
            </a:endParaRPr>
          </a:p>
          <a:p>
            <a:pPr algn="just">
              <a:lnSpc>
                <a:spcPts val="2659"/>
              </a:lnSpc>
              <a:spcBef>
                <a:spcPct val="0"/>
              </a:spcBef>
            </a:pPr>
            <a:r>
              <a:rPr lang="en-US" sz="1899" spc="37" dirty="0">
                <a:solidFill>
                  <a:srgbClr val="1A3B29"/>
                </a:solidFill>
                <a:latin typeface="Open Sauce"/>
              </a:rPr>
              <a:t>-Préservation des cultures et traditions; </a:t>
            </a:r>
          </a:p>
          <a:p>
            <a:pPr algn="just">
              <a:lnSpc>
                <a:spcPts val="2659"/>
              </a:lnSpc>
              <a:spcBef>
                <a:spcPct val="0"/>
              </a:spcBef>
            </a:pPr>
            <a:r>
              <a:rPr lang="en-US" sz="1899" spc="37" dirty="0">
                <a:solidFill>
                  <a:srgbClr val="1A3B29"/>
                </a:solidFill>
                <a:latin typeface="Open Sauce"/>
              </a:rPr>
              <a:t>en cherchant des moyens innovatif de mise en </a:t>
            </a:r>
          </a:p>
          <a:p>
            <a:pPr algn="just">
              <a:lnSpc>
                <a:spcPts val="2659"/>
              </a:lnSpc>
              <a:spcBef>
                <a:spcPct val="0"/>
              </a:spcBef>
            </a:pPr>
            <a:r>
              <a:rPr lang="en-US" sz="1899" spc="37" dirty="0">
                <a:solidFill>
                  <a:srgbClr val="1A3B29"/>
                </a:solidFill>
                <a:latin typeface="Open Sauce"/>
              </a:rPr>
              <a:t>oeuvre</a:t>
            </a:r>
          </a:p>
          <a:p>
            <a:pPr algn="just">
              <a:lnSpc>
                <a:spcPts val="2659"/>
              </a:lnSpc>
              <a:spcBef>
                <a:spcPct val="0"/>
              </a:spcBef>
            </a:pPr>
            <a:endParaRPr lang="en-US" sz="1899" spc="37" dirty="0">
              <a:solidFill>
                <a:srgbClr val="1A3B29"/>
              </a:solidFill>
              <a:latin typeface="Open Sauce"/>
            </a:endParaRPr>
          </a:p>
          <a:p>
            <a:pPr algn="just">
              <a:lnSpc>
                <a:spcPts val="2659"/>
              </a:lnSpc>
              <a:spcBef>
                <a:spcPct val="0"/>
              </a:spcBef>
            </a:pPr>
            <a:endParaRPr lang="en-US" sz="1899" spc="37" dirty="0">
              <a:solidFill>
                <a:srgbClr val="1A3B29"/>
              </a:solidFill>
              <a:latin typeface="Open Sauce"/>
            </a:endParaRPr>
          </a:p>
          <a:p>
            <a:pPr algn="just">
              <a:lnSpc>
                <a:spcPts val="2659"/>
              </a:lnSpc>
              <a:spcBef>
                <a:spcPct val="0"/>
              </a:spcBef>
            </a:pPr>
            <a:endParaRPr lang="en-US" sz="1899" spc="37" dirty="0">
              <a:solidFill>
                <a:srgbClr val="1A3B29"/>
              </a:solidFill>
              <a:latin typeface="Open Sauce"/>
            </a:endParaRPr>
          </a:p>
        </p:txBody>
      </p:sp>
      <p:sp>
        <p:nvSpPr>
          <p:cNvPr id="21" name="TextBox 21"/>
          <p:cNvSpPr txBox="1"/>
          <p:nvPr/>
        </p:nvSpPr>
        <p:spPr>
          <a:xfrm>
            <a:off x="14472382" y="9374004"/>
            <a:ext cx="2786918" cy="550418"/>
          </a:xfrm>
          <a:prstGeom prst="rect">
            <a:avLst/>
          </a:prstGeom>
        </p:spPr>
        <p:txBody>
          <a:bodyPr lIns="0" tIns="0" rIns="0" bIns="0" rtlCol="0" anchor="t">
            <a:spAutoFit/>
          </a:bodyPr>
          <a:lstStyle/>
          <a:p>
            <a:pPr algn="r">
              <a:lnSpc>
                <a:spcPts val="2211"/>
              </a:lnSpc>
            </a:pPr>
            <a:r>
              <a:rPr lang="en-US" sz="1579" spc="31" dirty="0">
                <a:solidFill>
                  <a:srgbClr val="3F7E44"/>
                </a:solidFill>
                <a:latin typeface="Open Sauce"/>
              </a:rPr>
              <a:t>Date:</a:t>
            </a:r>
          </a:p>
          <a:p>
            <a:pPr marL="0" lvl="0" indent="0" algn="r">
              <a:lnSpc>
                <a:spcPts val="2211"/>
              </a:lnSpc>
              <a:spcBef>
                <a:spcPct val="0"/>
              </a:spcBef>
            </a:pPr>
            <a:r>
              <a:rPr lang="en-US" sz="1579" spc="31" dirty="0">
                <a:solidFill>
                  <a:srgbClr val="3F7E44"/>
                </a:solidFill>
                <a:latin typeface="Open Sauce"/>
              </a:rPr>
              <a:t>Mardi, 27 février 2024</a:t>
            </a:r>
          </a:p>
        </p:txBody>
      </p:sp>
      <p:sp>
        <p:nvSpPr>
          <p:cNvPr id="22" name="TextBox 22"/>
          <p:cNvSpPr txBox="1"/>
          <p:nvPr/>
        </p:nvSpPr>
        <p:spPr>
          <a:xfrm>
            <a:off x="923982" y="9255958"/>
            <a:ext cx="3921017" cy="274193"/>
          </a:xfrm>
          <a:prstGeom prst="rect">
            <a:avLst/>
          </a:prstGeom>
        </p:spPr>
        <p:txBody>
          <a:bodyPr lIns="0" tIns="0" rIns="0" bIns="0" rtlCol="0" anchor="t">
            <a:spAutoFit/>
          </a:bodyPr>
          <a:lstStyle/>
          <a:p>
            <a:pPr marL="0" lvl="0" indent="0">
              <a:lnSpc>
                <a:spcPts val="2211"/>
              </a:lnSpc>
              <a:spcBef>
                <a:spcPct val="0"/>
              </a:spcBef>
            </a:pPr>
            <a:r>
              <a:rPr lang="en-US" sz="1579" spc="31" dirty="0">
                <a:solidFill>
                  <a:srgbClr val="3F7E44"/>
                </a:solidFill>
                <a:latin typeface="Open Sauce"/>
              </a:rPr>
              <a:t>Objectifs de développement durable</a:t>
            </a:r>
          </a:p>
        </p:txBody>
      </p:sp>
      <p:sp>
        <p:nvSpPr>
          <p:cNvPr id="23" name="TextBox 23"/>
          <p:cNvSpPr txBox="1"/>
          <p:nvPr/>
        </p:nvSpPr>
        <p:spPr>
          <a:xfrm>
            <a:off x="6166469" y="1457325"/>
            <a:ext cx="5955062" cy="838200"/>
          </a:xfrm>
          <a:prstGeom prst="rect">
            <a:avLst/>
          </a:prstGeom>
        </p:spPr>
        <p:txBody>
          <a:bodyPr lIns="0" tIns="0" rIns="0" bIns="0" rtlCol="0" anchor="t">
            <a:spAutoFit/>
          </a:bodyPr>
          <a:lstStyle/>
          <a:p>
            <a:pPr algn="ctr">
              <a:lnSpc>
                <a:spcPts val="3360"/>
              </a:lnSpc>
            </a:pPr>
            <a:r>
              <a:rPr lang="en-US" sz="2800" dirty="0">
                <a:solidFill>
                  <a:srgbClr val="1A3B29"/>
                </a:solidFill>
                <a:latin typeface="Open Sauce Bold"/>
              </a:rPr>
              <a:t>Rôle des ONG</a:t>
            </a:r>
          </a:p>
          <a:p>
            <a:pPr>
              <a:lnSpc>
                <a:spcPts val="3360"/>
              </a:lnSpc>
            </a:pPr>
            <a:endParaRPr lang="en-US" sz="2800" dirty="0">
              <a:solidFill>
                <a:srgbClr val="1A3B29"/>
              </a:solidFill>
              <a:latin typeface="Open Sauce Bo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4241F"/>
        </a:solidFill>
        <a:effectLst/>
      </p:bgPr>
    </p:bg>
    <p:spTree>
      <p:nvGrpSpPr>
        <p:cNvPr id="1" name=""/>
        <p:cNvGrpSpPr/>
        <p:nvPr/>
      </p:nvGrpSpPr>
      <p:grpSpPr>
        <a:xfrm>
          <a:off x="0" y="0"/>
          <a:ext cx="0" cy="0"/>
          <a:chOff x="0" y="0"/>
          <a:chExt cx="0" cy="0"/>
        </a:xfrm>
      </p:grpSpPr>
      <p:sp>
        <p:nvSpPr>
          <p:cNvPr id="2" name="TextBox 2"/>
          <p:cNvSpPr txBox="1"/>
          <p:nvPr/>
        </p:nvSpPr>
        <p:spPr>
          <a:xfrm>
            <a:off x="8669876" y="1723177"/>
            <a:ext cx="8963808" cy="1544066"/>
          </a:xfrm>
          <a:prstGeom prst="rect">
            <a:avLst/>
          </a:prstGeom>
        </p:spPr>
        <p:txBody>
          <a:bodyPr lIns="0" tIns="0" rIns="0" bIns="0" rtlCol="0" anchor="t">
            <a:spAutoFit/>
          </a:bodyPr>
          <a:lstStyle/>
          <a:p>
            <a:pPr algn="ctr">
              <a:lnSpc>
                <a:spcPts val="3051"/>
              </a:lnSpc>
            </a:pPr>
            <a:r>
              <a:rPr lang="en-US" sz="2799" dirty="0">
                <a:solidFill>
                  <a:srgbClr val="FFFFFF"/>
                </a:solidFill>
                <a:latin typeface="Open Sauce Bold"/>
              </a:rPr>
              <a:t>Le genre et le secteur extractif - Approches en matière d’égalité des sexes pour tirer profit du secteur extractif</a:t>
            </a:r>
          </a:p>
          <a:p>
            <a:pPr algn="ctr">
              <a:lnSpc>
                <a:spcPts val="3051"/>
              </a:lnSpc>
            </a:pPr>
            <a:endParaRPr lang="en-US" sz="2799" dirty="0">
              <a:solidFill>
                <a:srgbClr val="FFFFFF"/>
              </a:solidFill>
              <a:latin typeface="Open Sauce Bold"/>
            </a:endParaRPr>
          </a:p>
        </p:txBody>
      </p:sp>
      <p:sp>
        <p:nvSpPr>
          <p:cNvPr id="3" name="TextBox 3"/>
          <p:cNvSpPr txBox="1"/>
          <p:nvPr/>
        </p:nvSpPr>
        <p:spPr>
          <a:xfrm>
            <a:off x="10171382" y="70671"/>
            <a:ext cx="5960796" cy="1094740"/>
          </a:xfrm>
          <a:prstGeom prst="rect">
            <a:avLst/>
          </a:prstGeom>
        </p:spPr>
        <p:txBody>
          <a:bodyPr lIns="0" tIns="0" rIns="0" bIns="0" rtlCol="0" anchor="t">
            <a:spAutoFit/>
          </a:bodyPr>
          <a:lstStyle/>
          <a:p>
            <a:pPr algn="ctr">
              <a:lnSpc>
                <a:spcPts val="8959"/>
              </a:lnSpc>
              <a:spcBef>
                <a:spcPct val="0"/>
              </a:spcBef>
            </a:pPr>
            <a:r>
              <a:rPr lang="en-US" sz="6399">
                <a:solidFill>
                  <a:srgbClr val="FFFFFF"/>
                </a:solidFill>
                <a:latin typeface="Open Sauce Bold"/>
              </a:rPr>
              <a:t>Session  1</a:t>
            </a:r>
          </a:p>
        </p:txBody>
      </p:sp>
      <p:sp>
        <p:nvSpPr>
          <p:cNvPr id="4" name="TextBox 4"/>
          <p:cNvSpPr txBox="1"/>
          <p:nvPr/>
        </p:nvSpPr>
        <p:spPr>
          <a:xfrm>
            <a:off x="8860407" y="3463809"/>
            <a:ext cx="8582746" cy="5510547"/>
          </a:xfrm>
          <a:prstGeom prst="rect">
            <a:avLst/>
          </a:prstGeom>
        </p:spPr>
        <p:txBody>
          <a:bodyPr lIns="0" tIns="0" rIns="0" bIns="0" rtlCol="0" anchor="t">
            <a:spAutoFit/>
          </a:bodyPr>
          <a:lstStyle/>
          <a:p>
            <a:pPr marL="410209" lvl="1" indent="-205105" algn="just">
              <a:lnSpc>
                <a:spcPts val="2659"/>
              </a:lnSpc>
              <a:buFont typeface="Arial"/>
              <a:buChar char="•"/>
            </a:pPr>
            <a:r>
              <a:rPr lang="en-US" sz="1899" dirty="0">
                <a:solidFill>
                  <a:srgbClr val="F7F3ED"/>
                </a:solidFill>
                <a:latin typeface="Open Sauce"/>
              </a:rPr>
              <a:t>Représentation des femmes - participation aux groupes multipartites (</a:t>
            </a:r>
            <a:r>
              <a:rPr lang="en-US" sz="1899" dirty="0" smtClean="0">
                <a:solidFill>
                  <a:srgbClr val="F7F3ED"/>
                </a:solidFill>
                <a:latin typeface="Open Sauce"/>
              </a:rPr>
              <a:t>société </a:t>
            </a:r>
            <a:r>
              <a:rPr lang="en-US" sz="1899" dirty="0">
                <a:solidFill>
                  <a:srgbClr val="F7F3ED"/>
                </a:solidFill>
                <a:latin typeface="Open Sauce"/>
              </a:rPr>
              <a:t>civile, gouvernement, entreprises)</a:t>
            </a:r>
          </a:p>
          <a:p>
            <a:pPr algn="just">
              <a:lnSpc>
                <a:spcPts val="2659"/>
              </a:lnSpc>
            </a:pPr>
            <a:endParaRPr lang="en-US" sz="1899" dirty="0">
              <a:solidFill>
                <a:srgbClr val="F7F3ED"/>
              </a:solidFill>
              <a:latin typeface="Open Sauce"/>
            </a:endParaRPr>
          </a:p>
          <a:p>
            <a:pPr marL="410209" lvl="1" indent="-205105" algn="just">
              <a:lnSpc>
                <a:spcPts val="2659"/>
              </a:lnSpc>
              <a:buFont typeface="Arial"/>
              <a:buChar char="•"/>
            </a:pPr>
            <a:r>
              <a:rPr lang="en-US" sz="1899" dirty="0">
                <a:solidFill>
                  <a:srgbClr val="F7F3ED"/>
                </a:solidFill>
                <a:latin typeface="Open Sauce"/>
              </a:rPr>
              <a:t>Données ventilées par sexe + participation à la prise de décision </a:t>
            </a:r>
          </a:p>
          <a:p>
            <a:pPr algn="just">
              <a:lnSpc>
                <a:spcPts val="2659"/>
              </a:lnSpc>
            </a:pPr>
            <a:endParaRPr lang="en-US" sz="1899" dirty="0">
              <a:solidFill>
                <a:srgbClr val="F7F3ED"/>
              </a:solidFill>
              <a:latin typeface="Open Sauce"/>
            </a:endParaRPr>
          </a:p>
          <a:p>
            <a:pPr marL="410209" lvl="1" indent="-205105" algn="just">
              <a:lnSpc>
                <a:spcPts val="2659"/>
              </a:lnSpc>
              <a:buFont typeface="Arial"/>
              <a:buChar char="•"/>
            </a:pPr>
            <a:r>
              <a:rPr lang="en-US" sz="1899" dirty="0">
                <a:solidFill>
                  <a:srgbClr val="F7F3ED"/>
                </a:solidFill>
                <a:latin typeface="Open Sauce"/>
              </a:rPr>
              <a:t>Répartition des bénéfices sociaux et économiques du secteur</a:t>
            </a:r>
          </a:p>
          <a:p>
            <a:pPr algn="just">
              <a:lnSpc>
                <a:spcPts val="2659"/>
              </a:lnSpc>
            </a:pPr>
            <a:endParaRPr lang="en-US" sz="1899" dirty="0">
              <a:solidFill>
                <a:srgbClr val="F7F3ED"/>
              </a:solidFill>
              <a:latin typeface="Open Sauce"/>
            </a:endParaRPr>
          </a:p>
          <a:p>
            <a:pPr marL="410209" lvl="1" indent="-205105" algn="just">
              <a:lnSpc>
                <a:spcPts val="2659"/>
              </a:lnSpc>
              <a:buFont typeface="Arial"/>
              <a:buChar char="•"/>
            </a:pPr>
            <a:r>
              <a:rPr lang="en-US" sz="1899" dirty="0">
                <a:solidFill>
                  <a:srgbClr val="F7F3ED"/>
                </a:solidFill>
                <a:latin typeface="Open Sauce"/>
              </a:rPr>
              <a:t>Modification des cadres juridiques</a:t>
            </a:r>
          </a:p>
          <a:p>
            <a:pPr algn="just">
              <a:lnSpc>
                <a:spcPts val="2659"/>
              </a:lnSpc>
            </a:pPr>
            <a:endParaRPr lang="en-US" sz="1899" dirty="0">
              <a:solidFill>
                <a:srgbClr val="F7F3ED"/>
              </a:solidFill>
              <a:latin typeface="Open Sauce"/>
            </a:endParaRPr>
          </a:p>
          <a:p>
            <a:pPr algn="just">
              <a:lnSpc>
                <a:spcPts val="2659"/>
              </a:lnSpc>
            </a:pPr>
            <a:r>
              <a:rPr lang="en-US" sz="1899" dirty="0">
                <a:solidFill>
                  <a:srgbClr val="F7F3ED"/>
                </a:solidFill>
                <a:latin typeface="Open Sauce"/>
              </a:rPr>
              <a:t>         - Consentement libre, informé et préalable (CLIP)</a:t>
            </a:r>
          </a:p>
          <a:p>
            <a:pPr algn="just">
              <a:lnSpc>
                <a:spcPts val="2659"/>
              </a:lnSpc>
            </a:pPr>
            <a:endParaRPr lang="en-US" sz="1899" dirty="0">
              <a:solidFill>
                <a:srgbClr val="F7F3ED"/>
              </a:solidFill>
              <a:latin typeface="Open Sauce"/>
            </a:endParaRPr>
          </a:p>
          <a:p>
            <a:pPr algn="just">
              <a:lnSpc>
                <a:spcPts val="2659"/>
              </a:lnSpc>
            </a:pPr>
            <a:r>
              <a:rPr lang="en-US" sz="1899" dirty="0">
                <a:solidFill>
                  <a:srgbClr val="F7F3ED"/>
                </a:solidFill>
                <a:latin typeface="Open Sauce"/>
              </a:rPr>
              <a:t>        -  Prise en compte de l’aspect genre dans les EIES (Évaluation de   l’impact environnemental et social)</a:t>
            </a:r>
          </a:p>
          <a:p>
            <a:pPr algn="just">
              <a:lnSpc>
                <a:spcPts val="2659"/>
              </a:lnSpc>
            </a:pPr>
            <a:endParaRPr lang="en-US" sz="1899" dirty="0">
              <a:solidFill>
                <a:srgbClr val="F7F3ED"/>
              </a:solidFill>
              <a:latin typeface="Open Sauce"/>
            </a:endParaRPr>
          </a:p>
          <a:p>
            <a:pPr algn="just">
              <a:lnSpc>
                <a:spcPts val="2659"/>
              </a:lnSpc>
            </a:pPr>
            <a:r>
              <a:rPr lang="en-US" sz="1899" dirty="0">
                <a:solidFill>
                  <a:srgbClr val="F7F3ED"/>
                </a:solidFill>
                <a:latin typeface="Open Sauce"/>
              </a:rPr>
              <a:t>        - Propriété foncière et droits d'utilisation des terres</a:t>
            </a:r>
          </a:p>
          <a:p>
            <a:pPr algn="just">
              <a:lnSpc>
                <a:spcPts val="2659"/>
              </a:lnSpc>
              <a:spcBef>
                <a:spcPct val="0"/>
              </a:spcBef>
            </a:pPr>
            <a:endParaRPr lang="en-US" sz="1899" dirty="0">
              <a:solidFill>
                <a:srgbClr val="F7F3ED"/>
              </a:solidFill>
              <a:latin typeface="Open Sauce"/>
            </a:endParaRPr>
          </a:p>
        </p:txBody>
      </p:sp>
      <p:grpSp>
        <p:nvGrpSpPr>
          <p:cNvPr id="5" name="Group 5"/>
          <p:cNvGrpSpPr/>
          <p:nvPr/>
        </p:nvGrpSpPr>
        <p:grpSpPr>
          <a:xfrm>
            <a:off x="0" y="-550728"/>
            <a:ext cx="8126597" cy="11388455"/>
            <a:chOff x="0" y="0"/>
            <a:chExt cx="10835462" cy="15184607"/>
          </a:xfrm>
        </p:grpSpPr>
        <p:pic>
          <p:nvPicPr>
            <p:cNvPr id="6" name="Picture 6"/>
            <p:cNvPicPr>
              <a:picLocks noChangeAspect="1"/>
            </p:cNvPicPr>
            <p:nvPr/>
          </p:nvPicPr>
          <p:blipFill>
            <a:blip r:embed="rId2"/>
            <a:srcRect l="14320" r="14320"/>
            <a:stretch>
              <a:fillRect/>
            </a:stretch>
          </p:blipFill>
          <p:spPr>
            <a:xfrm>
              <a:off x="0" y="0"/>
              <a:ext cx="10835462" cy="15184607"/>
            </a:xfrm>
            <a:prstGeom prst="rect">
              <a:avLst/>
            </a:prstGeom>
          </p:spPr>
        </p:pic>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4216533"/>
          </a:xfrm>
          <a:custGeom>
            <a:avLst/>
            <a:gdLst/>
            <a:ahLst/>
            <a:cxnLst/>
            <a:rect l="l" t="t" r="r" b="b"/>
            <a:pathLst>
              <a:path w="18288000" h="4216533">
                <a:moveTo>
                  <a:pt x="0" y="0"/>
                </a:moveTo>
                <a:lnTo>
                  <a:pt x="18288000" y="0"/>
                </a:lnTo>
                <a:lnTo>
                  <a:pt x="18288000" y="4216533"/>
                </a:lnTo>
                <a:lnTo>
                  <a:pt x="0" y="4216533"/>
                </a:lnTo>
                <a:lnTo>
                  <a:pt x="0" y="0"/>
                </a:lnTo>
                <a:close/>
              </a:path>
            </a:pathLst>
          </a:custGeom>
          <a:blipFill>
            <a:blip r:embed="rId2"/>
            <a:stretch>
              <a:fillRect t="-50320" b="-102322"/>
            </a:stretch>
          </a:blipFill>
        </p:spPr>
      </p:sp>
      <p:sp>
        <p:nvSpPr>
          <p:cNvPr id="3" name="TextBox 3"/>
          <p:cNvSpPr txBox="1"/>
          <p:nvPr/>
        </p:nvSpPr>
        <p:spPr>
          <a:xfrm>
            <a:off x="-1521114" y="4562477"/>
            <a:ext cx="8132940" cy="1094741"/>
          </a:xfrm>
          <a:prstGeom prst="rect">
            <a:avLst/>
          </a:prstGeom>
        </p:spPr>
        <p:txBody>
          <a:bodyPr lIns="0" tIns="0" rIns="0" bIns="0" rtlCol="0" anchor="t">
            <a:spAutoFit/>
          </a:bodyPr>
          <a:lstStyle/>
          <a:p>
            <a:pPr algn="ctr">
              <a:lnSpc>
                <a:spcPts val="8959"/>
              </a:lnSpc>
            </a:pPr>
            <a:r>
              <a:rPr lang="en-US" sz="6399" dirty="0">
                <a:solidFill>
                  <a:srgbClr val="1A3B29"/>
                </a:solidFill>
                <a:latin typeface="Open Sauce Heavy"/>
              </a:rPr>
              <a:t>Session 1</a:t>
            </a:r>
          </a:p>
        </p:txBody>
      </p:sp>
      <p:sp>
        <p:nvSpPr>
          <p:cNvPr id="4" name="TextBox 4"/>
          <p:cNvSpPr txBox="1"/>
          <p:nvPr/>
        </p:nvSpPr>
        <p:spPr>
          <a:xfrm>
            <a:off x="280796" y="6269687"/>
            <a:ext cx="4958227" cy="1481456"/>
          </a:xfrm>
          <a:prstGeom prst="rect">
            <a:avLst/>
          </a:prstGeom>
        </p:spPr>
        <p:txBody>
          <a:bodyPr lIns="0" tIns="0" rIns="0" bIns="0" rtlCol="0" anchor="t">
            <a:spAutoFit/>
          </a:bodyPr>
          <a:lstStyle/>
          <a:p>
            <a:pPr marL="0" lvl="0" indent="0" algn="ctr">
              <a:lnSpc>
                <a:spcPts val="3919"/>
              </a:lnSpc>
              <a:spcBef>
                <a:spcPct val="0"/>
              </a:spcBef>
            </a:pPr>
            <a:r>
              <a:rPr lang="en-US" sz="2799" spc="55" dirty="0">
                <a:solidFill>
                  <a:srgbClr val="1A3B29"/>
                </a:solidFill>
                <a:latin typeface="Open Sauce Bold"/>
              </a:rPr>
              <a:t>Genre et Climat dans le contexte de la transition énergétique</a:t>
            </a:r>
          </a:p>
        </p:txBody>
      </p:sp>
      <p:sp>
        <p:nvSpPr>
          <p:cNvPr id="5" name="TextBox 5"/>
          <p:cNvSpPr txBox="1"/>
          <p:nvPr/>
        </p:nvSpPr>
        <p:spPr>
          <a:xfrm>
            <a:off x="5068286" y="4648202"/>
            <a:ext cx="12688411" cy="3990340"/>
          </a:xfrm>
          <a:prstGeom prst="rect">
            <a:avLst/>
          </a:prstGeom>
        </p:spPr>
        <p:txBody>
          <a:bodyPr lIns="0" tIns="0" rIns="0" bIns="0" rtlCol="0" anchor="t">
            <a:spAutoFit/>
          </a:bodyPr>
          <a:lstStyle/>
          <a:p>
            <a:pPr marL="410209" lvl="1" indent="-205105" algn="just">
              <a:lnSpc>
                <a:spcPts val="2659"/>
              </a:lnSpc>
              <a:buFont typeface="Arial"/>
              <a:buChar char="•"/>
            </a:pPr>
            <a:r>
              <a:rPr lang="en-US" sz="1899" spc="37" dirty="0">
                <a:solidFill>
                  <a:srgbClr val="1A3B29"/>
                </a:solidFill>
                <a:latin typeface="Open Sauce"/>
              </a:rPr>
              <a:t>Le changement climatique n’est pas neutre en matière de genre. Liens entre l’égalité des sexes et le changement climatique (gestion des catastrophes et des risques climatiques)</a:t>
            </a:r>
          </a:p>
          <a:p>
            <a:pPr algn="just">
              <a:lnSpc>
                <a:spcPts val="2659"/>
              </a:lnSpc>
            </a:pPr>
            <a:endParaRPr lang="en-US" sz="1899" spc="37" dirty="0">
              <a:solidFill>
                <a:srgbClr val="1A3B29"/>
              </a:solidFill>
              <a:latin typeface="Open Sauce"/>
            </a:endParaRPr>
          </a:p>
          <a:p>
            <a:pPr marL="410209" lvl="1" indent="-205105" algn="just">
              <a:lnSpc>
                <a:spcPts val="2659"/>
              </a:lnSpc>
              <a:buFont typeface="Arial"/>
              <a:buChar char="•"/>
            </a:pPr>
            <a:r>
              <a:rPr lang="en-US" sz="1899" spc="37" dirty="0">
                <a:solidFill>
                  <a:srgbClr val="1A3B29"/>
                </a:solidFill>
                <a:latin typeface="Open Sauce"/>
              </a:rPr>
              <a:t>L'augmentation de l'activité minière due aux « métaux de transition » peut avoir des impacts importants sur les communautés, en particulier les femmes et les peuples autochtones. Même si les revenus miniers peuvent améliorer le niveau de vie des communautés affectées, les opérations à grande échelle peuvent déplacer les communautés locales et avoir un impact négatif sur les groupes ayant des droits informels sur les terres et les ressources.</a:t>
            </a:r>
          </a:p>
          <a:p>
            <a:pPr algn="just">
              <a:lnSpc>
                <a:spcPts val="2659"/>
              </a:lnSpc>
            </a:pPr>
            <a:endParaRPr lang="en-US" sz="1899" spc="37" dirty="0">
              <a:solidFill>
                <a:srgbClr val="1A3B29"/>
              </a:solidFill>
              <a:latin typeface="Open Sauce"/>
            </a:endParaRPr>
          </a:p>
          <a:p>
            <a:pPr marL="410209" lvl="1" indent="-205105" algn="just">
              <a:lnSpc>
                <a:spcPts val="2659"/>
              </a:lnSpc>
              <a:buFont typeface="Arial"/>
              <a:buChar char="•"/>
            </a:pPr>
            <a:r>
              <a:rPr lang="en-US" sz="1899" spc="37" dirty="0">
                <a:solidFill>
                  <a:srgbClr val="1A3B29"/>
                </a:solidFill>
                <a:latin typeface="Open Sauce"/>
              </a:rPr>
              <a:t>Les inégalités croissantes dues à la hausse des prix des matières premières ont un impact négatif sur les groupes ayant des droits informels sur la terre et les ressources.</a:t>
            </a:r>
          </a:p>
          <a:p>
            <a:pPr algn="just">
              <a:lnSpc>
                <a:spcPts val="2659"/>
              </a:lnSpc>
            </a:pPr>
            <a:endParaRPr lang="en-US" sz="1899" spc="37" dirty="0">
              <a:solidFill>
                <a:srgbClr val="1A3B29"/>
              </a:solidFill>
              <a:latin typeface="Open Sauce"/>
            </a:endParaRPr>
          </a:p>
        </p:txBody>
      </p:sp>
      <p:sp>
        <p:nvSpPr>
          <p:cNvPr id="6" name="TextBox 6"/>
          <p:cNvSpPr txBox="1"/>
          <p:nvPr/>
        </p:nvSpPr>
        <p:spPr>
          <a:xfrm>
            <a:off x="15218477" y="9576712"/>
            <a:ext cx="2786918" cy="550418"/>
          </a:xfrm>
          <a:prstGeom prst="rect">
            <a:avLst/>
          </a:prstGeom>
        </p:spPr>
        <p:txBody>
          <a:bodyPr lIns="0" tIns="0" rIns="0" bIns="0" rtlCol="0" anchor="t">
            <a:spAutoFit/>
          </a:bodyPr>
          <a:lstStyle/>
          <a:p>
            <a:pPr algn="r">
              <a:lnSpc>
                <a:spcPts val="2211"/>
              </a:lnSpc>
            </a:pPr>
            <a:r>
              <a:rPr lang="en-US" sz="1579" spc="31" dirty="0">
                <a:solidFill>
                  <a:srgbClr val="3F7E44"/>
                </a:solidFill>
                <a:latin typeface="Open Sauce"/>
              </a:rPr>
              <a:t>Date:</a:t>
            </a:r>
          </a:p>
          <a:p>
            <a:pPr marL="0" lvl="0" indent="0" algn="r">
              <a:lnSpc>
                <a:spcPts val="2211"/>
              </a:lnSpc>
              <a:spcBef>
                <a:spcPct val="0"/>
              </a:spcBef>
            </a:pPr>
            <a:r>
              <a:rPr lang="en-US" sz="1579" spc="31" dirty="0">
                <a:solidFill>
                  <a:srgbClr val="3F7E44"/>
                </a:solidFill>
                <a:latin typeface="Open Sauce"/>
              </a:rPr>
              <a:t>Mardi, 27 février 2024</a:t>
            </a:r>
          </a:p>
        </p:txBody>
      </p:sp>
      <p:sp>
        <p:nvSpPr>
          <p:cNvPr id="7" name="TextBox 7"/>
          <p:cNvSpPr txBox="1"/>
          <p:nvPr/>
        </p:nvSpPr>
        <p:spPr>
          <a:xfrm>
            <a:off x="584847" y="9832871"/>
            <a:ext cx="3921017" cy="274193"/>
          </a:xfrm>
          <a:prstGeom prst="rect">
            <a:avLst/>
          </a:prstGeom>
        </p:spPr>
        <p:txBody>
          <a:bodyPr lIns="0" tIns="0" rIns="0" bIns="0" rtlCol="0" anchor="t">
            <a:spAutoFit/>
          </a:bodyPr>
          <a:lstStyle/>
          <a:p>
            <a:pPr marL="0" lvl="0" indent="0">
              <a:lnSpc>
                <a:spcPts val="2211"/>
              </a:lnSpc>
              <a:spcBef>
                <a:spcPct val="0"/>
              </a:spcBef>
            </a:pPr>
            <a:r>
              <a:rPr lang="en-US" sz="1579" spc="31" dirty="0">
                <a:solidFill>
                  <a:srgbClr val="3F7E44"/>
                </a:solidFill>
                <a:latin typeface="Open Sauce"/>
              </a:rPr>
              <a:t>Objectifs de développement durable</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194</TotalTime>
  <Words>3174</Words>
  <Application>Microsoft Macintosh PowerPoint</Application>
  <PresentationFormat>Personnalisé</PresentationFormat>
  <Paragraphs>501</Paragraphs>
  <Slides>33</Slides>
  <Notes>0</Notes>
  <HiddenSlides>0</HiddenSlides>
  <MMClips>0</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33</vt:i4>
      </vt:variant>
    </vt:vector>
  </HeadingPairs>
  <TitlesOfParts>
    <vt:vector size="44" baseType="lpstr">
      <vt:lpstr>Open Sauce</vt:lpstr>
      <vt:lpstr>Open Sauce Heavy</vt:lpstr>
      <vt:lpstr>Open Sauce Bold</vt:lpstr>
      <vt:lpstr>Arial</vt:lpstr>
      <vt:lpstr>Open Sauce Bold Italics</vt:lpstr>
      <vt:lpstr>Open Sauce Light</vt:lpstr>
      <vt:lpstr>Calibri</vt:lpstr>
      <vt:lpstr>Open Sans</vt:lpstr>
      <vt:lpstr>Open Sauce Semi-Bold</vt:lpstr>
      <vt:lpstr>Open Sauce Italics</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Photo-centric Government Progress Report Sustainable Development Goals Presentation</dc:title>
  <cp:lastModifiedBy>Utilisateur de Microsoft Office</cp:lastModifiedBy>
  <cp:revision>7</cp:revision>
  <dcterms:created xsi:type="dcterms:W3CDTF">2006-08-16T00:00:00Z</dcterms:created>
  <dcterms:modified xsi:type="dcterms:W3CDTF">2024-03-06T14:57:01Z</dcterms:modified>
  <dc:identifier>DAF8r-Am7e4</dc:identifier>
</cp:coreProperties>
</file>